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90" r:id="rId2"/>
    <p:sldId id="289" r:id="rId3"/>
    <p:sldId id="291" r:id="rId4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90A1"/>
    <a:srgbClr val="E6430C"/>
    <a:srgbClr val="303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BDB2D-70A2-4ADC-83F7-0682D2E983D9}" type="datetimeFigureOut">
              <a:rPr lang="de-DE" smtClean="0"/>
              <a:t>04.03.2023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EC1-527F-4941-9946-BBD952D80E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966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1) </a:t>
            </a:r>
            <a:r>
              <a:rPr lang="de-DE" dirty="0">
                <a:effectLst/>
              </a:rPr>
              <a:t>Ressourcen effizienter und kosteneffektiver zu nutzen, indem sie ihnen den Zugriff auf spezialisierte Fachleute und Informationen ermöglicht.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751D0-5C3D-4682-83B8-02E46E27FB3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3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1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4E7F5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379348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50686" y="4398476"/>
            <a:ext cx="6690627" cy="918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67" b="1" i="0">
                <a:solidFill>
                  <a:srgbClr val="2E42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50686" y="4398476"/>
            <a:ext cx="6690627" cy="918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67" b="1" i="0">
                <a:solidFill>
                  <a:srgbClr val="2E425E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3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pPr marL="8467">
              <a:lnSpc>
                <a:spcPts val="1333"/>
              </a:lnSpc>
            </a:pPr>
            <a:r>
              <a:rPr lang="de-DE"/>
              <a:t>Veränderung</a:t>
            </a:r>
            <a:r>
              <a:rPr lang="de-DE" spc="40"/>
              <a:t> </a:t>
            </a:r>
            <a:r>
              <a:rPr lang="de-DE" spc="-7"/>
              <a:t>wagen</a:t>
            </a:r>
            <a:endParaRPr lang="de-DE" spc="-7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33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1">
              <a:lnSpc>
                <a:spcPts val="1413"/>
              </a:lnSpc>
            </a:pPr>
            <a:fld id="{81D60167-4931-47E6-BA6A-407CBD079E47}" type="slidenum">
              <a:rPr lang="de-DE" spc="-230" smtClean="0"/>
              <a:pPr marL="25401">
                <a:lnSpc>
                  <a:spcPts val="1413"/>
                </a:lnSpc>
              </a:pPr>
              <a:t>‹Nr.›</a:t>
            </a:fld>
            <a:r>
              <a:rPr lang="de-DE" spc="-230"/>
              <a:t>/15</a:t>
            </a:r>
            <a:endParaRPr lang="de-DE" spc="-230" dirty="0"/>
          </a:p>
        </p:txBody>
      </p:sp>
    </p:spTree>
    <p:extLst>
      <p:ext uri="{BB962C8B-B14F-4D97-AF65-F5344CB8AC3E}">
        <p14:creationId xmlns:p14="http://schemas.microsoft.com/office/powerpoint/2010/main" val="232220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0984" y="447912"/>
            <a:ext cx="10850033" cy="718210"/>
          </a:xfrm>
        </p:spPr>
        <p:txBody>
          <a:bodyPr lIns="0" tIns="0" rIns="0" bIns="0"/>
          <a:lstStyle>
            <a:lvl1pPr>
              <a:defRPr sz="4667" b="1" i="0">
                <a:solidFill>
                  <a:srgbClr val="2E42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3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pPr marL="8467">
              <a:lnSpc>
                <a:spcPts val="1333"/>
              </a:lnSpc>
            </a:pPr>
            <a:r>
              <a:rPr lang="de-DE"/>
              <a:t>Veränderung</a:t>
            </a:r>
            <a:r>
              <a:rPr lang="de-DE" spc="40"/>
              <a:t> </a:t>
            </a:r>
            <a:r>
              <a:rPr lang="de-DE" spc="-7"/>
              <a:t>wagen</a:t>
            </a:r>
            <a:endParaRPr lang="de-DE" spc="-7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33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1">
              <a:lnSpc>
                <a:spcPts val="1413"/>
              </a:lnSpc>
            </a:pPr>
            <a:fld id="{81D60167-4931-47E6-BA6A-407CBD079E47}" type="slidenum">
              <a:rPr lang="de-DE" spc="-230" smtClean="0"/>
              <a:pPr marL="25401">
                <a:lnSpc>
                  <a:spcPts val="1413"/>
                </a:lnSpc>
              </a:pPr>
              <a:t>‹Nr.›</a:t>
            </a:fld>
            <a:r>
              <a:rPr lang="de-DE" spc="-230"/>
              <a:t>/15</a:t>
            </a:r>
            <a:endParaRPr lang="de-DE" spc="-230" dirty="0"/>
          </a:p>
        </p:txBody>
      </p:sp>
    </p:spTree>
    <p:extLst>
      <p:ext uri="{BB962C8B-B14F-4D97-AF65-F5344CB8AC3E}">
        <p14:creationId xmlns:p14="http://schemas.microsoft.com/office/powerpoint/2010/main" val="218345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0"/>
            <a:ext cx="6096000" cy="685630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856287"/>
            <a:ext cx="6095160" cy="169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2937" y="-20"/>
            <a:ext cx="6099063" cy="685630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3441" y="6856287"/>
            <a:ext cx="6098559" cy="169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0984" y="447912"/>
            <a:ext cx="10850033" cy="718210"/>
          </a:xfrm>
        </p:spPr>
        <p:txBody>
          <a:bodyPr lIns="0" tIns="0" rIns="0" bIns="0"/>
          <a:lstStyle>
            <a:lvl1pPr>
              <a:defRPr sz="4667" b="1" i="0">
                <a:solidFill>
                  <a:srgbClr val="2E42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3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pPr marL="8467">
              <a:lnSpc>
                <a:spcPts val="1333"/>
              </a:lnSpc>
            </a:pPr>
            <a:r>
              <a:rPr lang="de-DE"/>
              <a:t>Veränderung</a:t>
            </a:r>
            <a:r>
              <a:rPr lang="de-DE" spc="40"/>
              <a:t> </a:t>
            </a:r>
            <a:r>
              <a:rPr lang="de-DE" spc="-7"/>
              <a:t>wagen</a:t>
            </a:r>
            <a:endParaRPr lang="de-DE" spc="-7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33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1">
              <a:lnSpc>
                <a:spcPts val="1413"/>
              </a:lnSpc>
            </a:pPr>
            <a:fld id="{81D60167-4931-47E6-BA6A-407CBD079E47}" type="slidenum">
              <a:rPr lang="de-DE" spc="-230" smtClean="0"/>
              <a:pPr marL="25401">
                <a:lnSpc>
                  <a:spcPts val="1413"/>
                </a:lnSpc>
              </a:pPr>
              <a:t>‹Nr.›</a:t>
            </a:fld>
            <a:r>
              <a:rPr lang="de-DE" spc="-230"/>
              <a:t>/15</a:t>
            </a:r>
            <a:endParaRPr lang="de-DE" spc="-230" dirty="0"/>
          </a:p>
        </p:txBody>
      </p:sp>
    </p:spTree>
    <p:extLst>
      <p:ext uri="{BB962C8B-B14F-4D97-AF65-F5344CB8AC3E}">
        <p14:creationId xmlns:p14="http://schemas.microsoft.com/office/powerpoint/2010/main" val="203939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0984" y="447912"/>
            <a:ext cx="10850033" cy="718210"/>
          </a:xfrm>
        </p:spPr>
        <p:txBody>
          <a:bodyPr lIns="0" tIns="0" rIns="0" bIns="0"/>
          <a:lstStyle>
            <a:lvl1pPr>
              <a:defRPr sz="4667" b="1" i="0">
                <a:solidFill>
                  <a:srgbClr val="2E42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3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pPr marL="8467">
              <a:lnSpc>
                <a:spcPts val="1333"/>
              </a:lnSpc>
            </a:pPr>
            <a:r>
              <a:rPr lang="de-DE"/>
              <a:t>Veränderung</a:t>
            </a:r>
            <a:r>
              <a:rPr lang="de-DE" spc="40"/>
              <a:t> </a:t>
            </a:r>
            <a:r>
              <a:rPr lang="de-DE" spc="-7"/>
              <a:t>wagen</a:t>
            </a:r>
            <a:endParaRPr lang="de-DE" spc="-7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33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1">
              <a:lnSpc>
                <a:spcPts val="1413"/>
              </a:lnSpc>
            </a:pPr>
            <a:fld id="{81D60167-4931-47E6-BA6A-407CBD079E47}" type="slidenum">
              <a:rPr lang="de-DE" spc="-230" smtClean="0"/>
              <a:pPr marL="25401">
                <a:lnSpc>
                  <a:spcPts val="1413"/>
                </a:lnSpc>
              </a:pPr>
              <a:t>‹Nr.›</a:t>
            </a:fld>
            <a:r>
              <a:rPr lang="de-DE" spc="-230"/>
              <a:t>/15</a:t>
            </a:r>
            <a:endParaRPr lang="de-DE" spc="-230" dirty="0"/>
          </a:p>
        </p:txBody>
      </p:sp>
    </p:spTree>
    <p:extLst>
      <p:ext uri="{BB962C8B-B14F-4D97-AF65-F5344CB8AC3E}">
        <p14:creationId xmlns:p14="http://schemas.microsoft.com/office/powerpoint/2010/main" val="35665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3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pPr marL="8467">
              <a:lnSpc>
                <a:spcPts val="1333"/>
              </a:lnSpc>
            </a:pPr>
            <a:r>
              <a:rPr lang="de-DE"/>
              <a:t>Veränderung</a:t>
            </a:r>
            <a:r>
              <a:rPr lang="de-DE" spc="40"/>
              <a:t> </a:t>
            </a:r>
            <a:r>
              <a:rPr lang="de-DE" spc="-7"/>
              <a:t>wagen</a:t>
            </a:r>
            <a:endParaRPr lang="de-DE" spc="-7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33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1">
              <a:lnSpc>
                <a:spcPts val="1413"/>
              </a:lnSpc>
            </a:pPr>
            <a:fld id="{81D60167-4931-47E6-BA6A-407CBD079E47}" type="slidenum">
              <a:rPr lang="de-DE" spc="-230" smtClean="0"/>
              <a:pPr marL="25401">
                <a:lnSpc>
                  <a:spcPts val="1413"/>
                </a:lnSpc>
              </a:pPr>
              <a:t>‹Nr.›</a:t>
            </a:fld>
            <a:r>
              <a:rPr lang="de-DE" spc="-230"/>
              <a:t>/15</a:t>
            </a:r>
            <a:endParaRPr lang="de-DE" spc="-230" dirty="0"/>
          </a:p>
        </p:txBody>
      </p:sp>
    </p:spTree>
    <p:extLst>
      <p:ext uri="{BB962C8B-B14F-4D97-AF65-F5344CB8AC3E}">
        <p14:creationId xmlns:p14="http://schemas.microsoft.com/office/powerpoint/2010/main" val="209426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C6D6A6-55C3-498E-8545-94C3DF18D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2" y="265261"/>
            <a:ext cx="7743673" cy="1217603"/>
          </a:xfrm>
        </p:spPr>
        <p:txBody>
          <a:bodyPr/>
          <a:lstStyle>
            <a:lvl1pPr>
              <a:defRPr sz="4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C3A185A-BCF4-4749-9932-6036115FC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8467">
              <a:lnSpc>
                <a:spcPts val="1333"/>
              </a:lnSpc>
            </a:pPr>
            <a:r>
              <a:rPr lang="de-DE"/>
              <a:t>Veränderung</a:t>
            </a:r>
            <a:r>
              <a:rPr lang="de-DE" spc="40"/>
              <a:t> </a:t>
            </a:r>
            <a:r>
              <a:rPr lang="de-DE" spc="-7"/>
              <a:t>wagen</a:t>
            </a:r>
            <a:endParaRPr lang="de-DE" spc="-7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D11820-DC79-45F6-BA9F-33EFA4EC2D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07C65E-59F1-4066-9965-E52131FB5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1">
              <a:lnSpc>
                <a:spcPts val="1413"/>
              </a:lnSpc>
            </a:pPr>
            <a:fld id="{81D60167-4931-47E6-BA6A-407CBD079E47}" type="slidenum">
              <a:rPr lang="de-DE" spc="-230" smtClean="0"/>
              <a:pPr marL="25401">
                <a:lnSpc>
                  <a:spcPts val="1413"/>
                </a:lnSpc>
              </a:pPr>
              <a:t>‹Nr.›</a:t>
            </a:fld>
            <a:r>
              <a:rPr lang="de-DE" spc="-230"/>
              <a:t>/15</a:t>
            </a:r>
            <a:endParaRPr lang="de-DE" spc="-230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DD06E77-403A-4E6C-8853-A7BF6991CB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6942" y="1665514"/>
            <a:ext cx="11099121" cy="452891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90565" indent="-2857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5380" indent="-2857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96" indent="-2857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05011" indent="-2857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31478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7">
          <p15:clr>
            <a:srgbClr val="FBAE40"/>
          </p15:clr>
        </p15:guide>
        <p15:guide id="4" pos="73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13849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77940"/>
            <a:ext cx="280416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40308" y="6426027"/>
            <a:ext cx="1560830" cy="20518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70469" y="6426027"/>
            <a:ext cx="419523" cy="20518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68A84-5FA8-4362-8C00-A5F0A3F5CB2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844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Relationship Id="rId9" Type="http://schemas.openxmlformats.org/officeDocument/2006/relationships/image" Target="../media/image1.jp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0984" y="447912"/>
            <a:ext cx="8037587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rgbClr val="2E425E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40308" y="6426027"/>
            <a:ext cx="1560830" cy="166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33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pPr marL="8467">
              <a:lnSpc>
                <a:spcPts val="1333"/>
              </a:lnSpc>
            </a:pPr>
            <a:r>
              <a:rPr lang="de-DE"/>
              <a:t>Veränderung</a:t>
            </a:r>
            <a:r>
              <a:rPr lang="de-DE" spc="40"/>
              <a:t> </a:t>
            </a:r>
            <a:r>
              <a:rPr lang="de-DE" spc="-7"/>
              <a:t>wagen</a:t>
            </a:r>
            <a:endParaRPr lang="de-DE" spc="-7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770469" y="6426027"/>
            <a:ext cx="419523" cy="179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33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1">
              <a:lnSpc>
                <a:spcPts val="1413"/>
              </a:lnSpc>
            </a:pPr>
            <a:fld id="{81D60167-4931-47E6-BA6A-407CBD079E47}" type="slidenum">
              <a:rPr lang="de-DE" spc="-230" smtClean="0"/>
              <a:pPr marL="25401">
                <a:lnSpc>
                  <a:spcPts val="1413"/>
                </a:lnSpc>
              </a:pPr>
              <a:t>‹Nr.›</a:t>
            </a:fld>
            <a:r>
              <a:rPr lang="de-DE" spc="-230"/>
              <a:t>/15</a:t>
            </a:r>
            <a:endParaRPr lang="de-DE" spc="-23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6C3570B-37B0-4B1D-9057-44B755EEABD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43667" y="37133"/>
            <a:ext cx="2848333" cy="8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8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 sz="4400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 /><Relationship Id="rId13" Type="http://schemas.openxmlformats.org/officeDocument/2006/relationships/image" Target="../media/image19.svg" /><Relationship Id="rId3" Type="http://schemas.microsoft.com/office/2007/relationships/hdphoto" Target="../media/hdphoto2.wdp" /><Relationship Id="rId7" Type="http://schemas.openxmlformats.org/officeDocument/2006/relationships/image" Target="../media/image13.svg" /><Relationship Id="rId12" Type="http://schemas.openxmlformats.org/officeDocument/2006/relationships/image" Target="../media/image18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12.png" /><Relationship Id="rId11" Type="http://schemas.openxmlformats.org/officeDocument/2006/relationships/image" Target="../media/image17.svg" /><Relationship Id="rId5" Type="http://schemas.openxmlformats.org/officeDocument/2006/relationships/image" Target="../media/image11.svg" /><Relationship Id="rId15" Type="http://schemas.openxmlformats.org/officeDocument/2006/relationships/image" Target="../media/image21.svg" /><Relationship Id="rId10" Type="http://schemas.openxmlformats.org/officeDocument/2006/relationships/image" Target="../media/image16.png" /><Relationship Id="rId4" Type="http://schemas.openxmlformats.org/officeDocument/2006/relationships/image" Target="../media/image10.png" /><Relationship Id="rId9" Type="http://schemas.openxmlformats.org/officeDocument/2006/relationships/image" Target="../media/image15.svg" /><Relationship Id="rId14" Type="http://schemas.openxmlformats.org/officeDocument/2006/relationships/image" Target="../media/image20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DF4554D-BF26-E677-5BE2-F5D08C1CC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0685" y="3757126"/>
            <a:ext cx="6690627" cy="918265"/>
          </a:xfrm>
        </p:spPr>
        <p:txBody>
          <a:bodyPr/>
          <a:lstStyle/>
          <a:p>
            <a:pPr algn="ctr"/>
            <a:r>
              <a:rPr lang="de-DE" dirty="0"/>
              <a:t>Großbezirke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C3B981D-5897-6494-491C-8305745CA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8438" l="4469" r="90472">
                        <a14:foregroundMark x1="11214" y1="27257" x2="41906" y2="19965"/>
                        <a14:foregroundMark x1="41906" y1="19965" x2="49494" y2="13368"/>
                        <a14:foregroundMark x1="8010" y1="15972" x2="48988" y2="5729"/>
                        <a14:foregroundMark x1="4553" y1="21701" x2="5228" y2="29861"/>
                        <a14:foregroundMark x1="5143" y1="27951" x2="4806" y2="25000"/>
                        <a14:foregroundMark x1="18718" y1="59028" x2="77066" y2="80382"/>
                        <a14:foregroundMark x1="77066" y1="80382" x2="80523" y2="83160"/>
                        <a14:foregroundMark x1="85413" y1="86632" x2="19730" y2="65972"/>
                        <a14:foregroundMark x1="19393" y1="55729" x2="84148" y2="80382"/>
                        <a14:foregroundMark x1="85835" y1="83333" x2="76391" y2="77083"/>
                        <a14:foregroundMark x1="71585" y1="89410" x2="65346" y2="85590"/>
                        <a14:foregroundMark x1="85750" y1="98611" x2="80438" y2="95660"/>
                        <a14:foregroundMark x1="90135" y1="79688" x2="90472" y2="69618"/>
                        <a14:foregroundMark x1="5312" y1="27951" x2="4469" y2="24132"/>
                        <a14:backgroundMark x1="43423" y1="1215" x2="43423" y2="12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3000" y="4675391"/>
            <a:ext cx="3562350" cy="173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5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ürfel 6">
            <a:extLst>
              <a:ext uri="{FF2B5EF4-FFF2-40B4-BE49-F238E27FC236}">
                <a16:creationId xmlns:a16="http://schemas.microsoft.com/office/drawing/2014/main" id="{DFCB1FD4-EFAF-E59D-6728-69378E5DA247}"/>
              </a:ext>
            </a:extLst>
          </p:cNvPr>
          <p:cNvSpPr/>
          <p:nvPr/>
        </p:nvSpPr>
        <p:spPr>
          <a:xfrm>
            <a:off x="221571" y="5519934"/>
            <a:ext cx="1358283" cy="567347"/>
          </a:xfrm>
          <a:prstGeom prst="cube">
            <a:avLst/>
          </a:prstGeom>
          <a:solidFill>
            <a:srgbClr val="30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Gemeinde</a:t>
            </a:r>
          </a:p>
        </p:txBody>
      </p:sp>
      <p:sp>
        <p:nvSpPr>
          <p:cNvPr id="8" name="Würfel 7">
            <a:extLst>
              <a:ext uri="{FF2B5EF4-FFF2-40B4-BE49-F238E27FC236}">
                <a16:creationId xmlns:a16="http://schemas.microsoft.com/office/drawing/2014/main" id="{C0D17216-AE50-1932-BF8B-0F516B289B4D}"/>
              </a:ext>
            </a:extLst>
          </p:cNvPr>
          <p:cNvSpPr/>
          <p:nvPr/>
        </p:nvSpPr>
        <p:spPr>
          <a:xfrm>
            <a:off x="1860978" y="6122135"/>
            <a:ext cx="1358283" cy="567347"/>
          </a:xfrm>
          <a:prstGeom prst="cube">
            <a:avLst/>
          </a:prstGeom>
          <a:solidFill>
            <a:srgbClr val="30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Hauskreis</a:t>
            </a:r>
          </a:p>
        </p:txBody>
      </p:sp>
      <p:sp>
        <p:nvSpPr>
          <p:cNvPr id="12" name="Würfel 11">
            <a:extLst>
              <a:ext uri="{FF2B5EF4-FFF2-40B4-BE49-F238E27FC236}">
                <a16:creationId xmlns:a16="http://schemas.microsoft.com/office/drawing/2014/main" id="{F49CCC85-22A3-4916-EAA6-FA160D440354}"/>
              </a:ext>
            </a:extLst>
          </p:cNvPr>
          <p:cNvSpPr/>
          <p:nvPr/>
        </p:nvSpPr>
        <p:spPr>
          <a:xfrm>
            <a:off x="1579854" y="5519934"/>
            <a:ext cx="1358283" cy="567347"/>
          </a:xfrm>
          <a:prstGeom prst="cube">
            <a:avLst/>
          </a:prstGeom>
          <a:solidFill>
            <a:srgbClr val="30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Fresh X</a:t>
            </a:r>
          </a:p>
        </p:txBody>
      </p:sp>
      <p:sp>
        <p:nvSpPr>
          <p:cNvPr id="13" name="Würfel 12">
            <a:extLst>
              <a:ext uri="{FF2B5EF4-FFF2-40B4-BE49-F238E27FC236}">
                <a16:creationId xmlns:a16="http://schemas.microsoft.com/office/drawing/2014/main" id="{403C4DC9-B6BB-0E08-62A6-019FF6ACF3E8}"/>
              </a:ext>
            </a:extLst>
          </p:cNvPr>
          <p:cNvSpPr/>
          <p:nvPr/>
        </p:nvSpPr>
        <p:spPr>
          <a:xfrm>
            <a:off x="502695" y="6193157"/>
            <a:ext cx="1358283" cy="567347"/>
          </a:xfrm>
          <a:prstGeom prst="cube">
            <a:avLst/>
          </a:prstGeom>
          <a:solidFill>
            <a:srgbClr val="30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/>
              <a:t>Ökumen</a:t>
            </a:r>
            <a:r>
              <a:rPr lang="de-DE" b="1" dirty="0"/>
              <a:t>.</a:t>
            </a:r>
          </a:p>
          <a:p>
            <a:pPr algn="ctr"/>
            <a:r>
              <a:rPr lang="de-DE" b="1" dirty="0" err="1"/>
              <a:t>Zus.arbeit</a:t>
            </a:r>
            <a:endParaRPr lang="de-DE" b="1" dirty="0"/>
          </a:p>
        </p:txBody>
      </p:sp>
      <p:sp>
        <p:nvSpPr>
          <p:cNvPr id="14" name="Würfel 13">
            <a:extLst>
              <a:ext uri="{FF2B5EF4-FFF2-40B4-BE49-F238E27FC236}">
                <a16:creationId xmlns:a16="http://schemas.microsoft.com/office/drawing/2014/main" id="{9A576CB2-C265-6F76-64F6-1AA1A92BCBF2}"/>
              </a:ext>
            </a:extLst>
          </p:cNvPr>
          <p:cNvSpPr/>
          <p:nvPr/>
        </p:nvSpPr>
        <p:spPr>
          <a:xfrm>
            <a:off x="3028393" y="5511799"/>
            <a:ext cx="1358283" cy="567347"/>
          </a:xfrm>
          <a:prstGeom prst="cube">
            <a:avLst/>
          </a:prstGeom>
          <a:solidFill>
            <a:srgbClr val="30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Gemeinde</a:t>
            </a:r>
          </a:p>
        </p:txBody>
      </p:sp>
      <p:sp>
        <p:nvSpPr>
          <p:cNvPr id="15" name="Würfel 14">
            <a:extLst>
              <a:ext uri="{FF2B5EF4-FFF2-40B4-BE49-F238E27FC236}">
                <a16:creationId xmlns:a16="http://schemas.microsoft.com/office/drawing/2014/main" id="{3E957083-A9A1-9E46-3D53-270DD36CBEA2}"/>
              </a:ext>
            </a:extLst>
          </p:cNvPr>
          <p:cNvSpPr/>
          <p:nvPr/>
        </p:nvSpPr>
        <p:spPr>
          <a:xfrm>
            <a:off x="3123827" y="6202776"/>
            <a:ext cx="1358283" cy="567347"/>
          </a:xfrm>
          <a:prstGeom prst="cube">
            <a:avLst/>
          </a:prstGeom>
          <a:solidFill>
            <a:srgbClr val="30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Gemeinde</a:t>
            </a:r>
          </a:p>
        </p:txBody>
      </p:sp>
      <p:sp>
        <p:nvSpPr>
          <p:cNvPr id="16" name="Würfel 15">
            <a:extLst>
              <a:ext uri="{FF2B5EF4-FFF2-40B4-BE49-F238E27FC236}">
                <a16:creationId xmlns:a16="http://schemas.microsoft.com/office/drawing/2014/main" id="{40207ECF-C77D-2964-706A-5FF8D5F2DF00}"/>
              </a:ext>
            </a:extLst>
          </p:cNvPr>
          <p:cNvSpPr/>
          <p:nvPr/>
        </p:nvSpPr>
        <p:spPr>
          <a:xfrm>
            <a:off x="5297378" y="5511799"/>
            <a:ext cx="1358283" cy="567347"/>
          </a:xfrm>
          <a:prstGeom prst="cube">
            <a:avLst/>
          </a:prstGeom>
          <a:solidFill>
            <a:srgbClr val="30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Gemeinde</a:t>
            </a:r>
          </a:p>
        </p:txBody>
      </p:sp>
      <p:sp>
        <p:nvSpPr>
          <p:cNvPr id="17" name="Würfel 16">
            <a:extLst>
              <a:ext uri="{FF2B5EF4-FFF2-40B4-BE49-F238E27FC236}">
                <a16:creationId xmlns:a16="http://schemas.microsoft.com/office/drawing/2014/main" id="{72671FFA-52D8-A92B-C9CA-B5E7CFEC1BB3}"/>
              </a:ext>
            </a:extLst>
          </p:cNvPr>
          <p:cNvSpPr/>
          <p:nvPr/>
        </p:nvSpPr>
        <p:spPr>
          <a:xfrm>
            <a:off x="4889744" y="6203518"/>
            <a:ext cx="1358283" cy="567347"/>
          </a:xfrm>
          <a:prstGeom prst="cube">
            <a:avLst/>
          </a:prstGeom>
          <a:solidFill>
            <a:srgbClr val="30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Gemeinde</a:t>
            </a:r>
          </a:p>
        </p:txBody>
      </p:sp>
      <p:sp>
        <p:nvSpPr>
          <p:cNvPr id="18" name="Würfel 17">
            <a:extLst>
              <a:ext uri="{FF2B5EF4-FFF2-40B4-BE49-F238E27FC236}">
                <a16:creationId xmlns:a16="http://schemas.microsoft.com/office/drawing/2014/main" id="{5ABAD7FD-4666-8F3F-D3F9-1B6C38794909}"/>
              </a:ext>
            </a:extLst>
          </p:cNvPr>
          <p:cNvSpPr/>
          <p:nvPr/>
        </p:nvSpPr>
        <p:spPr>
          <a:xfrm>
            <a:off x="8192237" y="6113999"/>
            <a:ext cx="1358283" cy="567347"/>
          </a:xfrm>
          <a:prstGeom prst="cube">
            <a:avLst/>
          </a:prstGeom>
          <a:solidFill>
            <a:srgbClr val="30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Projekt</a:t>
            </a:r>
          </a:p>
        </p:txBody>
      </p:sp>
      <p:sp>
        <p:nvSpPr>
          <p:cNvPr id="19" name="Würfel 18">
            <a:extLst>
              <a:ext uri="{FF2B5EF4-FFF2-40B4-BE49-F238E27FC236}">
                <a16:creationId xmlns:a16="http://schemas.microsoft.com/office/drawing/2014/main" id="{5AD80DBD-D36B-A89D-0B64-50C6936D35AD}"/>
              </a:ext>
            </a:extLst>
          </p:cNvPr>
          <p:cNvSpPr/>
          <p:nvPr/>
        </p:nvSpPr>
        <p:spPr>
          <a:xfrm>
            <a:off x="9729553" y="5519934"/>
            <a:ext cx="1358283" cy="567347"/>
          </a:xfrm>
          <a:prstGeom prst="cube">
            <a:avLst/>
          </a:prstGeom>
          <a:solidFill>
            <a:srgbClr val="30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Gemeinde</a:t>
            </a:r>
          </a:p>
        </p:txBody>
      </p:sp>
      <p:sp>
        <p:nvSpPr>
          <p:cNvPr id="20" name="Würfel 19">
            <a:extLst>
              <a:ext uri="{FF2B5EF4-FFF2-40B4-BE49-F238E27FC236}">
                <a16:creationId xmlns:a16="http://schemas.microsoft.com/office/drawing/2014/main" id="{10E69DB4-8DDF-99C3-174A-6BD0365468CB}"/>
              </a:ext>
            </a:extLst>
          </p:cNvPr>
          <p:cNvSpPr/>
          <p:nvPr/>
        </p:nvSpPr>
        <p:spPr>
          <a:xfrm>
            <a:off x="6776249" y="6113999"/>
            <a:ext cx="1358283" cy="567347"/>
          </a:xfrm>
          <a:prstGeom prst="cube">
            <a:avLst/>
          </a:prstGeom>
          <a:solidFill>
            <a:srgbClr val="30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Hauskreis</a:t>
            </a:r>
          </a:p>
        </p:txBody>
      </p:sp>
      <p:sp>
        <p:nvSpPr>
          <p:cNvPr id="21" name="Würfel 20">
            <a:extLst>
              <a:ext uri="{FF2B5EF4-FFF2-40B4-BE49-F238E27FC236}">
                <a16:creationId xmlns:a16="http://schemas.microsoft.com/office/drawing/2014/main" id="{73323A7A-B6A4-5B8F-7CFC-8795FD9A3983}"/>
              </a:ext>
            </a:extLst>
          </p:cNvPr>
          <p:cNvSpPr/>
          <p:nvPr/>
        </p:nvSpPr>
        <p:spPr>
          <a:xfrm>
            <a:off x="7270439" y="5511799"/>
            <a:ext cx="1358283" cy="567347"/>
          </a:xfrm>
          <a:prstGeom prst="cube">
            <a:avLst/>
          </a:prstGeom>
          <a:solidFill>
            <a:srgbClr val="30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Gemeinde</a:t>
            </a:r>
          </a:p>
        </p:txBody>
      </p:sp>
      <p:sp>
        <p:nvSpPr>
          <p:cNvPr id="22" name="Würfel 21">
            <a:extLst>
              <a:ext uri="{FF2B5EF4-FFF2-40B4-BE49-F238E27FC236}">
                <a16:creationId xmlns:a16="http://schemas.microsoft.com/office/drawing/2014/main" id="{CA59B3C2-0524-9564-E2E4-FA502AE87509}"/>
              </a:ext>
            </a:extLst>
          </p:cNvPr>
          <p:cNvSpPr/>
          <p:nvPr/>
        </p:nvSpPr>
        <p:spPr>
          <a:xfrm>
            <a:off x="9640777" y="6202776"/>
            <a:ext cx="1358283" cy="567347"/>
          </a:xfrm>
          <a:prstGeom prst="cube">
            <a:avLst/>
          </a:prstGeom>
          <a:solidFill>
            <a:srgbClr val="30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Gemeinde</a:t>
            </a:r>
          </a:p>
        </p:txBody>
      </p:sp>
      <p:sp>
        <p:nvSpPr>
          <p:cNvPr id="23" name="Würfel 22">
            <a:extLst>
              <a:ext uri="{FF2B5EF4-FFF2-40B4-BE49-F238E27FC236}">
                <a16:creationId xmlns:a16="http://schemas.microsoft.com/office/drawing/2014/main" id="{9B4F7184-D884-8A12-8DC1-7DD344BF16A2}"/>
              </a:ext>
            </a:extLst>
          </p:cNvPr>
          <p:cNvSpPr/>
          <p:nvPr/>
        </p:nvSpPr>
        <p:spPr>
          <a:xfrm>
            <a:off x="10799314" y="5861355"/>
            <a:ext cx="1358283" cy="567347"/>
          </a:xfrm>
          <a:prstGeom prst="cube">
            <a:avLst/>
          </a:prstGeom>
          <a:solidFill>
            <a:srgbClr val="30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Fresh X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0538683A-7CB9-AA14-16A5-FC5BAB656C27}"/>
              </a:ext>
            </a:extLst>
          </p:cNvPr>
          <p:cNvSpPr/>
          <p:nvPr/>
        </p:nvSpPr>
        <p:spPr>
          <a:xfrm>
            <a:off x="241178" y="4752081"/>
            <a:ext cx="4165105" cy="6835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solidFill>
                  <a:schemeClr val="tx1"/>
                </a:solidFill>
              </a:rPr>
              <a:t>Bezirk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80267B1-7428-476B-78C8-8B3527F1E59D}"/>
              </a:ext>
            </a:extLst>
          </p:cNvPr>
          <p:cNvSpPr/>
          <p:nvPr/>
        </p:nvSpPr>
        <p:spPr>
          <a:xfrm>
            <a:off x="9660384" y="4711399"/>
            <a:ext cx="2472430" cy="6835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solidFill>
                  <a:schemeClr val="tx1"/>
                </a:solidFill>
              </a:rPr>
              <a:t>Bezirk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40F6673A-1541-AD1A-7635-2EABE60B2153}"/>
              </a:ext>
            </a:extLst>
          </p:cNvPr>
          <p:cNvSpPr/>
          <p:nvPr/>
        </p:nvSpPr>
        <p:spPr>
          <a:xfrm>
            <a:off x="7102135" y="4712143"/>
            <a:ext cx="2278603" cy="6835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>
                <a:solidFill>
                  <a:schemeClr val="tx1"/>
                </a:solidFill>
              </a:rPr>
              <a:t>Bezirk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99254CA-C2DB-872F-37B2-52C1F2417564}"/>
              </a:ext>
            </a:extLst>
          </p:cNvPr>
          <p:cNvSpPr/>
          <p:nvPr/>
        </p:nvSpPr>
        <p:spPr>
          <a:xfrm>
            <a:off x="4984810" y="4752081"/>
            <a:ext cx="1865791" cy="6835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tx1"/>
                </a:solidFill>
              </a:rPr>
              <a:t>Bezirk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C383E99B-161E-B770-06F2-5B5FBC88CCF7}"/>
              </a:ext>
            </a:extLst>
          </p:cNvPr>
          <p:cNvSpPr/>
          <p:nvPr/>
        </p:nvSpPr>
        <p:spPr>
          <a:xfrm rot="20766786">
            <a:off x="939616" y="4084752"/>
            <a:ext cx="5264458" cy="13544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</a:t>
            </a:r>
            <a:r>
              <a:rPr lang="de-D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oß</a:t>
            </a:r>
            <a:r>
              <a:rPr lang="de-DE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de-DE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</a:t>
            </a:r>
            <a:r>
              <a:rPr lang="de-D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rk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CFAE226A-0006-2EE1-74E6-7ED20917A288}"/>
              </a:ext>
            </a:extLst>
          </p:cNvPr>
          <p:cNvSpPr/>
          <p:nvPr/>
        </p:nvSpPr>
        <p:spPr>
          <a:xfrm rot="721743">
            <a:off x="6901077" y="4361269"/>
            <a:ext cx="5131690" cy="119626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i="1" dirty="0" err="1">
                <a:solidFill>
                  <a:schemeClr val="tx1"/>
                </a:solidFill>
              </a:rPr>
              <a:t>g</a:t>
            </a:r>
            <a:r>
              <a:rPr lang="de-DE" sz="4000" b="1" i="1" dirty="0" err="1">
                <a:solidFill>
                  <a:srgbClr val="7030A0"/>
                </a:solidFill>
              </a:rPr>
              <a:t>ro</a:t>
            </a:r>
            <a:r>
              <a:rPr lang="de-DE" sz="4000" b="1" i="1" dirty="0" err="1">
                <a:solidFill>
                  <a:schemeClr val="tx1"/>
                </a:solidFill>
              </a:rPr>
              <a:t>ß</a:t>
            </a:r>
            <a:r>
              <a:rPr lang="de-DE" sz="4000" b="1" i="1" dirty="0" err="1">
                <a:solidFill>
                  <a:schemeClr val="bg1"/>
                </a:solidFill>
              </a:rPr>
              <a:t>B</a:t>
            </a:r>
            <a:r>
              <a:rPr lang="de-DE" sz="4000" b="1" i="1" dirty="0" err="1">
                <a:solidFill>
                  <a:srgbClr val="C00000"/>
                </a:solidFill>
              </a:rPr>
              <a:t>EZ</a:t>
            </a:r>
            <a:r>
              <a:rPr lang="de-DE" sz="4000" b="1" i="1" dirty="0" err="1">
                <a:solidFill>
                  <a:schemeClr val="accent1"/>
                </a:solidFill>
              </a:rPr>
              <a:t>i</a:t>
            </a:r>
            <a:r>
              <a:rPr lang="de-DE" sz="4000" b="1" i="1" dirty="0" err="1">
                <a:solidFill>
                  <a:schemeClr val="tx1"/>
                </a:solidFill>
              </a:rPr>
              <a:t>r</a:t>
            </a:r>
            <a:r>
              <a:rPr lang="de-DE" sz="4000" b="1" i="1" dirty="0" err="1">
                <a:solidFill>
                  <a:srgbClr val="00B050"/>
                </a:solidFill>
              </a:rPr>
              <a:t>K</a:t>
            </a:r>
            <a:endParaRPr lang="de-DE" sz="4000" b="1" i="1" dirty="0">
              <a:solidFill>
                <a:srgbClr val="00B050"/>
              </a:solidFill>
            </a:endParaRPr>
          </a:p>
        </p:txBody>
      </p:sp>
      <p:sp>
        <p:nvSpPr>
          <p:cNvPr id="33" name="Fünfeck 32">
            <a:extLst>
              <a:ext uri="{FF2B5EF4-FFF2-40B4-BE49-F238E27FC236}">
                <a16:creationId xmlns:a16="http://schemas.microsoft.com/office/drawing/2014/main" id="{2CD03CE9-34A2-E673-0391-9B13555F9033}"/>
              </a:ext>
            </a:extLst>
          </p:cNvPr>
          <p:cNvSpPr/>
          <p:nvPr/>
        </p:nvSpPr>
        <p:spPr>
          <a:xfrm>
            <a:off x="132425" y="1231899"/>
            <a:ext cx="3463032" cy="2784073"/>
          </a:xfrm>
          <a:prstGeom prst="pentagon">
            <a:avLst/>
          </a:prstGeom>
          <a:solidFill>
            <a:srgbClr val="8C90A1"/>
          </a:solidFill>
          <a:ln>
            <a:solidFill>
              <a:srgbClr val="8C90A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Arbeitsfeld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von 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Pastor*innen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u.a.</a:t>
            </a:r>
          </a:p>
        </p:txBody>
      </p:sp>
      <p:sp>
        <p:nvSpPr>
          <p:cNvPr id="28" name="Sechseck 27">
            <a:extLst>
              <a:ext uri="{FF2B5EF4-FFF2-40B4-BE49-F238E27FC236}">
                <a16:creationId xmlns:a16="http://schemas.microsoft.com/office/drawing/2014/main" id="{3D633956-F4F1-6EDB-DC49-87E333A9E836}"/>
              </a:ext>
            </a:extLst>
          </p:cNvPr>
          <p:cNvSpPr/>
          <p:nvPr/>
        </p:nvSpPr>
        <p:spPr>
          <a:xfrm>
            <a:off x="3287320" y="1321706"/>
            <a:ext cx="3802976" cy="2703787"/>
          </a:xfrm>
          <a:prstGeom prst="hexagon">
            <a:avLst/>
          </a:prstGeom>
          <a:solidFill>
            <a:srgbClr val="E6430C"/>
          </a:solidFill>
          <a:ln>
            <a:solidFill>
              <a:srgbClr val="E643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sz="4000" b="1" dirty="0">
                <a:solidFill>
                  <a:srgbClr val="303C66"/>
                </a:solidFill>
              </a:rPr>
              <a:t>„</a:t>
            </a:r>
            <a:r>
              <a:rPr lang="de-DE" sz="4000" b="1" dirty="0" err="1">
                <a:solidFill>
                  <a:srgbClr val="303C66"/>
                </a:solidFill>
              </a:rPr>
              <a:t>Connexio</a:t>
            </a:r>
            <a:r>
              <a:rPr lang="de-DE" sz="4000" b="1" dirty="0">
                <a:solidFill>
                  <a:srgbClr val="303C66"/>
                </a:solidFill>
              </a:rPr>
              <a:t>“</a:t>
            </a:r>
          </a:p>
          <a:p>
            <a:pPr algn="ctr"/>
            <a:endParaRPr lang="de-DE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sz="3200" b="1" i="1" dirty="0">
                <a:solidFill>
                  <a:schemeClr val="bg1"/>
                </a:solidFill>
              </a:rPr>
              <a:t>Kirche als</a:t>
            </a:r>
          </a:p>
          <a:p>
            <a:pPr algn="ctr"/>
            <a:r>
              <a:rPr lang="de-DE" sz="3200" b="1" i="1" dirty="0">
                <a:solidFill>
                  <a:schemeClr val="bg1"/>
                </a:solidFill>
              </a:rPr>
              <a:t>Verbund</a:t>
            </a:r>
          </a:p>
        </p:txBody>
      </p:sp>
      <p:sp>
        <p:nvSpPr>
          <p:cNvPr id="29" name="Sprechblase: oval 28">
            <a:extLst>
              <a:ext uri="{FF2B5EF4-FFF2-40B4-BE49-F238E27FC236}">
                <a16:creationId xmlns:a16="http://schemas.microsoft.com/office/drawing/2014/main" id="{9FA21BA6-24C3-BF54-D9A7-6F02424349D6}"/>
              </a:ext>
            </a:extLst>
          </p:cNvPr>
          <p:cNvSpPr/>
          <p:nvPr/>
        </p:nvSpPr>
        <p:spPr>
          <a:xfrm>
            <a:off x="7664449" y="990946"/>
            <a:ext cx="4627247" cy="1351630"/>
          </a:xfrm>
          <a:prstGeom prst="wedgeEllipseCallout">
            <a:avLst>
              <a:gd name="adj1" fmla="val -66691"/>
              <a:gd name="adj2" fmla="val 27775"/>
            </a:avLst>
          </a:prstGeom>
          <a:noFill/>
          <a:ln>
            <a:solidFill>
              <a:srgbClr val="303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Kooperation – Solidarität</a:t>
            </a: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Profilierung - Ergänzung</a:t>
            </a:r>
          </a:p>
        </p:txBody>
      </p:sp>
      <p:sp>
        <p:nvSpPr>
          <p:cNvPr id="30" name="Sprechblase: oval 29">
            <a:extLst>
              <a:ext uri="{FF2B5EF4-FFF2-40B4-BE49-F238E27FC236}">
                <a16:creationId xmlns:a16="http://schemas.microsoft.com/office/drawing/2014/main" id="{76F4FB47-6DF7-9269-74E7-6469EC8E693F}"/>
              </a:ext>
            </a:extLst>
          </p:cNvPr>
          <p:cNvSpPr/>
          <p:nvPr/>
        </p:nvSpPr>
        <p:spPr>
          <a:xfrm>
            <a:off x="8426819" y="2423561"/>
            <a:ext cx="3051636" cy="1809011"/>
          </a:xfrm>
          <a:prstGeom prst="wedgeEllipseCallout">
            <a:avLst>
              <a:gd name="adj1" fmla="val -89137"/>
              <a:gd name="adj2" fmla="val -21822"/>
            </a:avLst>
          </a:prstGeom>
          <a:noFill/>
          <a:ln>
            <a:solidFill>
              <a:srgbClr val="E643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chemeClr val="tx1"/>
                </a:solidFill>
              </a:rPr>
              <a:t> → Verwaltung</a:t>
            </a:r>
          </a:p>
          <a:p>
            <a:r>
              <a:rPr lang="de-DE" sz="2000" b="1" dirty="0">
                <a:solidFill>
                  <a:schemeClr val="tx1"/>
                </a:solidFill>
              </a:rPr>
              <a:t> → Austausch</a:t>
            </a:r>
          </a:p>
          <a:p>
            <a:r>
              <a:rPr lang="de-DE" sz="2000" b="1" dirty="0">
                <a:solidFill>
                  <a:schemeClr val="tx1"/>
                </a:solidFill>
              </a:rPr>
              <a:t> → Angebote</a:t>
            </a:r>
          </a:p>
          <a:p>
            <a:r>
              <a:rPr lang="de-DE" sz="2000" b="1" dirty="0">
                <a:solidFill>
                  <a:schemeClr val="tx1"/>
                </a:solidFill>
              </a:rPr>
              <a:t> → Verantwortung</a:t>
            </a:r>
          </a:p>
        </p:txBody>
      </p:sp>
      <p:sp>
        <p:nvSpPr>
          <p:cNvPr id="37" name="Titel 1">
            <a:extLst>
              <a:ext uri="{FF2B5EF4-FFF2-40B4-BE49-F238E27FC236}">
                <a16:creationId xmlns:a16="http://schemas.microsoft.com/office/drawing/2014/main" id="{1828A231-25E5-CB5B-1DD9-BEEA94B8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273" y="292730"/>
            <a:ext cx="7743673" cy="677108"/>
          </a:xfrm>
        </p:spPr>
        <p:txBody>
          <a:bodyPr/>
          <a:lstStyle/>
          <a:p>
            <a:r>
              <a:rPr lang="de-DE" dirty="0"/>
              <a:t>„größere Bezirkseinheiten“ </a:t>
            </a:r>
          </a:p>
        </p:txBody>
      </p:sp>
    </p:spTree>
    <p:extLst>
      <p:ext uri="{BB962C8B-B14F-4D97-AF65-F5344CB8AC3E}">
        <p14:creationId xmlns:p14="http://schemas.microsoft.com/office/powerpoint/2010/main" val="367821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DB42F-9A96-62DF-0EC9-39BFDD1E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2" y="265261"/>
            <a:ext cx="7743673" cy="677108"/>
          </a:xfrm>
        </p:spPr>
        <p:txBody>
          <a:bodyPr/>
          <a:lstStyle/>
          <a:p>
            <a:r>
              <a:rPr lang="de-DE" dirty="0"/>
              <a:t>„Flirt-Phase“ 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031C7AB-7E43-1A2C-4622-33EA8D998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395" b="93421" l="9753" r="89973">
                        <a14:foregroundMark x1="32555" y1="20395" x2="36401" y2="20724"/>
                        <a14:foregroundMark x1="74725" y1="57895" x2="83379" y2="60197"/>
                        <a14:foregroundMark x1="79670" y1="53947" x2="76786" y2="52303"/>
                        <a14:foregroundMark x1="84753" y1="67763" x2="85027" y2="66776"/>
                        <a14:foregroundMark x1="78571" y1="73355" x2="78709" y2="70395"/>
                        <a14:foregroundMark x1="82280" y1="75987" x2="82555" y2="73355"/>
                        <a14:foregroundMark x1="68681" y1="45395" x2="68681" y2="45395"/>
                        <a14:foregroundMark x1="65659" y1="60526" x2="65659" y2="60526"/>
                        <a14:foregroundMark x1="68132" y1="43750" x2="68132" y2="43750"/>
                        <a14:foregroundMark x1="68956" y1="56579" x2="68956" y2="56579"/>
                        <a14:foregroundMark x1="67445" y1="57237" x2="67445" y2="57237"/>
                        <a14:foregroundMark x1="65110" y1="60197" x2="65110" y2="60197"/>
                        <a14:foregroundMark x1="67170" y1="57895" x2="67170" y2="57895"/>
                        <a14:foregroundMark x1="62088" y1="64145" x2="62088" y2="64145"/>
                        <a14:foregroundMark x1="60577" y1="60855" x2="62637" y2="68092"/>
                        <a14:foregroundMark x1="62637" y1="68750" x2="61951" y2="77632"/>
                        <a14:foregroundMark x1="59753" y1="76316" x2="62088" y2="74671"/>
                        <a14:foregroundMark x1="62088" y1="76316" x2="62775" y2="78289"/>
                        <a14:foregroundMark x1="58654" y1="45724" x2="60577" y2="37171"/>
                        <a14:foregroundMark x1="22115" y1="93421" x2="24176" y2="93421"/>
                        <a14:foregroundMark x1="64286" y1="50987" x2="64973" y2="51974"/>
                        <a14:foregroundMark x1="64560" y1="41118" x2="63462" y2="33224"/>
                      </a14:backgroundRemoval>
                    </a14:imgEffect>
                  </a14:imgLayer>
                </a14:imgProps>
              </a:ext>
            </a:extLst>
          </a:blip>
          <a:srcRect t="15208"/>
          <a:stretch/>
        </p:blipFill>
        <p:spPr>
          <a:xfrm rot="19352094">
            <a:off x="2072162" y="2099820"/>
            <a:ext cx="2987473" cy="105779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CB9C41FC-A346-EEB8-39C2-E9E620221459}"/>
              </a:ext>
            </a:extLst>
          </p:cNvPr>
          <p:cNvSpPr txBox="1"/>
          <p:nvPr/>
        </p:nvSpPr>
        <p:spPr>
          <a:xfrm>
            <a:off x="4022742" y="2314778"/>
            <a:ext cx="615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Schaut über den eigenen Tellerrand und denkt groß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3CC874C-BFC7-6DE9-38D3-FB1FEB284C1A}"/>
              </a:ext>
            </a:extLst>
          </p:cNvPr>
          <p:cNvSpPr txBox="1"/>
          <p:nvPr/>
        </p:nvSpPr>
        <p:spPr>
          <a:xfrm>
            <a:off x="5328569" y="4322122"/>
            <a:ext cx="7015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Wie könnte eine Zusammenarbeit aussehen?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Welche Zusammenarbeit ist überhaupt möglich bei gegebener räumlicher Entfernung?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8C16386-7C5D-51F2-3ADA-19CBA546D5D4}"/>
              </a:ext>
            </a:extLst>
          </p:cNvPr>
          <p:cNvSpPr txBox="1"/>
          <p:nvPr/>
        </p:nvSpPr>
        <p:spPr>
          <a:xfrm>
            <a:off x="3960131" y="2699768"/>
            <a:ext cx="6155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Wen gibt es in eurer Region?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Wer sind eure direkten Nachbarn?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Mit wem habt ihr Lust zusammen zu arbeiten?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ACD75AB-BA91-2B34-CDF7-FC9AAE4610ED}"/>
              </a:ext>
            </a:extLst>
          </p:cNvPr>
          <p:cNvSpPr txBox="1"/>
          <p:nvPr/>
        </p:nvSpPr>
        <p:spPr>
          <a:xfrm>
            <a:off x="2142145" y="1380815"/>
            <a:ext cx="6985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Analysiert eure eigene Situation und eure Zukunftsfähigkeit </a:t>
            </a:r>
          </a:p>
        </p:txBody>
      </p:sp>
      <p:pic>
        <p:nvPicPr>
          <p:cNvPr id="31" name="Grafik 30" descr="Recherche mit einfarbiger Füllung">
            <a:extLst>
              <a:ext uri="{FF2B5EF4-FFF2-40B4-BE49-F238E27FC236}">
                <a16:creationId xmlns:a16="http://schemas.microsoft.com/office/drawing/2014/main" id="{B3EE3E75-7F84-FDA7-2A96-5D2CB9B96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8983" y="1114137"/>
            <a:ext cx="999537" cy="999537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BBD54399-6776-CA88-A95F-CA02C55DE6EF}"/>
              </a:ext>
            </a:extLst>
          </p:cNvPr>
          <p:cNvSpPr txBox="1"/>
          <p:nvPr/>
        </p:nvSpPr>
        <p:spPr>
          <a:xfrm>
            <a:off x="5220620" y="3925428"/>
            <a:ext cx="451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Lernt euch kennen und tauscht euch aus</a:t>
            </a:r>
          </a:p>
        </p:txBody>
      </p:sp>
      <p:pic>
        <p:nvPicPr>
          <p:cNvPr id="45" name="Grafik 44" descr="Tanz mit einfarbiger Füllung">
            <a:extLst>
              <a:ext uri="{FF2B5EF4-FFF2-40B4-BE49-F238E27FC236}">
                <a16:creationId xmlns:a16="http://schemas.microsoft.com/office/drawing/2014/main" id="{E1A04AAC-A050-CA37-BBE3-A0A14D708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4375010" y="4197590"/>
            <a:ext cx="866890" cy="914400"/>
          </a:xfrm>
          <a:prstGeom prst="rect">
            <a:avLst/>
          </a:prstGeom>
        </p:spPr>
      </p:pic>
      <p:pic>
        <p:nvPicPr>
          <p:cNvPr id="47" name="Grafik 46" descr="Chat mit einfarbiger Füllung">
            <a:extLst>
              <a:ext uri="{FF2B5EF4-FFF2-40B4-BE49-F238E27FC236}">
                <a16:creationId xmlns:a16="http://schemas.microsoft.com/office/drawing/2014/main" id="{0955CDFC-EABE-E6FC-7E40-68F22CB3A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61679" y="3780690"/>
            <a:ext cx="734683" cy="774948"/>
          </a:xfrm>
          <a:prstGeom prst="rect">
            <a:avLst/>
          </a:prstGeom>
        </p:spPr>
      </p:pic>
      <p:pic>
        <p:nvPicPr>
          <p:cNvPr id="51" name="Grafik 50" descr="Pfeil: Leichte Kurve mit einfarbiger Füllung">
            <a:extLst>
              <a:ext uri="{FF2B5EF4-FFF2-40B4-BE49-F238E27FC236}">
                <a16:creationId xmlns:a16="http://schemas.microsoft.com/office/drawing/2014/main" id="{4C17D60E-6531-9D35-6A3D-C290E45B34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30999" y="2314778"/>
            <a:ext cx="1049619" cy="10496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Grafik 51" descr="Pfeil: Leichte Kurve mit einfarbiger Füllung">
            <a:extLst>
              <a:ext uri="{FF2B5EF4-FFF2-40B4-BE49-F238E27FC236}">
                <a16:creationId xmlns:a16="http://schemas.microsoft.com/office/drawing/2014/main" id="{EDB69752-B39B-B4B9-8A93-6C3FE93B3D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9282" y="1018228"/>
            <a:ext cx="1049619" cy="10496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Grafik 54" descr="Pfeil: Leichte Kurve mit einfarbiger Füllung">
            <a:extLst>
              <a:ext uri="{FF2B5EF4-FFF2-40B4-BE49-F238E27FC236}">
                <a16:creationId xmlns:a16="http://schemas.microsoft.com/office/drawing/2014/main" id="{D43DD3FF-3175-5F31-FE20-2C36222359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58162" y="3901009"/>
            <a:ext cx="1049619" cy="10496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7" name="Textfeld 56">
            <a:extLst>
              <a:ext uri="{FF2B5EF4-FFF2-40B4-BE49-F238E27FC236}">
                <a16:creationId xmlns:a16="http://schemas.microsoft.com/office/drawing/2014/main" id="{7E385C57-C46A-B7C6-33A5-277D293433F8}"/>
              </a:ext>
            </a:extLst>
          </p:cNvPr>
          <p:cNvSpPr txBox="1"/>
          <p:nvPr/>
        </p:nvSpPr>
        <p:spPr>
          <a:xfrm>
            <a:off x="190500" y="5686482"/>
            <a:ext cx="1180465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303C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002060"/>
                </a:solidFill>
              </a:rPr>
              <a:t>Lasst uns flirten     , Spaß haben     und zusammen die Kirche verändern! </a:t>
            </a:r>
          </a:p>
        </p:txBody>
      </p:sp>
      <p:pic>
        <p:nvPicPr>
          <p:cNvPr id="60" name="Grafik 59" descr="Herz mit einfarbiger Füllung">
            <a:extLst>
              <a:ext uri="{FF2B5EF4-FFF2-40B4-BE49-F238E27FC236}">
                <a16:creationId xmlns:a16="http://schemas.microsoft.com/office/drawing/2014/main" id="{1642DA7B-F4B3-4BAC-0168-99909A3322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26440" y="5701054"/>
            <a:ext cx="539458" cy="539458"/>
          </a:xfrm>
          <a:prstGeom prst="rect">
            <a:avLst/>
          </a:prstGeom>
        </p:spPr>
      </p:pic>
      <p:pic>
        <p:nvPicPr>
          <p:cNvPr id="62" name="Grafik 61" descr="Jongleur mit einfarbiger Füllung">
            <a:extLst>
              <a:ext uri="{FF2B5EF4-FFF2-40B4-BE49-F238E27FC236}">
                <a16:creationId xmlns:a16="http://schemas.microsoft.com/office/drawing/2014/main" id="{A679ACAC-80ED-638F-CF85-C68B739E3A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70500" y="5726200"/>
            <a:ext cx="436551" cy="43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4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4" grpId="0"/>
      <p:bldP spid="25" grpId="0"/>
      <p:bldP spid="32" grpId="0"/>
      <p:bldP spid="5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Breitbild</PresentationFormat>
  <Paragraphs>50</Paragraphs>
  <Slides>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Office Theme</vt:lpstr>
      <vt:lpstr>Großbezirke</vt:lpstr>
      <vt:lpstr>„größere Bezirkseinheiten“ </vt:lpstr>
      <vt:lpstr>„Flirt-Phase“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Zielbild: Zukunftsfähige Einheit</dc:title>
  <dc:creator>Johannes Schornik</dc:creator>
  <cp:lastModifiedBy>Gottfried Liese</cp:lastModifiedBy>
  <cp:revision>20</cp:revision>
  <cp:lastPrinted>2022-11-06T18:48:36Z</cp:lastPrinted>
  <dcterms:created xsi:type="dcterms:W3CDTF">2022-09-22T18:29:43Z</dcterms:created>
  <dcterms:modified xsi:type="dcterms:W3CDTF">2023-03-04T11:01:17Z</dcterms:modified>
</cp:coreProperties>
</file>