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9" r:id="rId2"/>
    <p:sldId id="266" r:id="rId3"/>
    <p:sldId id="305" r:id="rId4"/>
    <p:sldId id="308" r:id="rId5"/>
    <p:sldId id="310" r:id="rId6"/>
    <p:sldId id="319" r:id="rId7"/>
    <p:sldId id="262" r:id="rId8"/>
    <p:sldId id="291" r:id="rId9"/>
    <p:sldId id="293" r:id="rId10"/>
    <p:sldId id="294" r:id="rId11"/>
    <p:sldId id="324" r:id="rId12"/>
    <p:sldId id="295" r:id="rId13"/>
    <p:sldId id="296" r:id="rId14"/>
    <p:sldId id="297" r:id="rId15"/>
    <p:sldId id="298" r:id="rId16"/>
    <p:sldId id="299" r:id="rId17"/>
    <p:sldId id="300" r:id="rId18"/>
    <p:sldId id="301" r:id="rId19"/>
    <p:sldId id="302" r:id="rId20"/>
    <p:sldId id="311" r:id="rId21"/>
    <p:sldId id="312" r:id="rId22"/>
    <p:sldId id="320" r:id="rId23"/>
    <p:sldId id="321" r:id="rId24"/>
    <p:sldId id="322" r:id="rId25"/>
    <p:sldId id="323" r:id="rId26"/>
    <p:sldId id="313" r:id="rId27"/>
    <p:sldId id="306" r:id="rId28"/>
    <p:sldId id="289" r:id="rId29"/>
    <p:sldId id="303" r:id="rId30"/>
    <p:sldId id="304" r:id="rId31"/>
    <p:sldId id="314" r:id="rId32"/>
    <p:sldId id="307" r:id="rId33"/>
    <p:sldId id="316" r:id="rId34"/>
    <p:sldId id="317" r:id="rId35"/>
    <p:sldId id="318" r:id="rId36"/>
    <p:sldId id="315" r:id="rId37"/>
    <p:sldId id="256" r:id="rId38"/>
    <p:sldId id="292" r:id="rId3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C66"/>
    <a:srgbClr val="8C90A1"/>
    <a:srgbClr val="E643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08" d="100"/>
          <a:sy n="108" d="100"/>
        </p:scale>
        <p:origin x="150" y="1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DBDB2D-70A2-4ADC-83F7-0682D2E983D9}" type="datetimeFigureOut">
              <a:rPr lang="de-DE" smtClean="0"/>
              <a:t>26.04.2023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6DAEC1-527F-4941-9946-BBD952D80E0C}" type="slidenum">
              <a:rPr lang="de-DE" smtClean="0"/>
              <a:t>‹Nr.›</a:t>
            </a:fld>
            <a:endParaRPr lang="de-DE"/>
          </a:p>
        </p:txBody>
      </p:sp>
    </p:spTree>
    <p:extLst>
      <p:ext uri="{BB962C8B-B14F-4D97-AF65-F5344CB8AC3E}">
        <p14:creationId xmlns:p14="http://schemas.microsoft.com/office/powerpoint/2010/main" val="328396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a:t>
            </a:r>
            <a:r>
              <a:rPr lang="de-DE" dirty="0">
                <a:effectLst/>
              </a:rPr>
              <a:t>Ressourcen effizienter und kosteneffektiver zu nutzen, indem sie ihnen den Zugriff auf spezialisierte Fachleute und Informationen ermöglicht.</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751D0-5C3D-4682-83B8-02E46E27FB3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3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a:t>
            </a:r>
            <a:r>
              <a:rPr lang="de-DE" dirty="0">
                <a:effectLst/>
              </a:rPr>
              <a:t>Ressourcen effizienter und kosteneffektiver zu nutzen, indem sie ihnen den Zugriff auf spezialisierte Fachleute und Informationen ermöglicht.</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751D0-5C3D-4682-83B8-02E46E27FB3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620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1" y="0"/>
            <a:ext cx="12191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4E7F5"/>
          </a:solidFill>
        </p:spPr>
        <p:txBody>
          <a:bodyPr wrap="square" lIns="0" tIns="0" rIns="0" bIns="0" rtlCol="0"/>
          <a:lstStyle/>
          <a:p>
            <a:endParaRPr sz="1200" dirty="0"/>
          </a:p>
        </p:txBody>
      </p:sp>
      <p:pic>
        <p:nvPicPr>
          <p:cNvPr id="17" name="bg object 17"/>
          <p:cNvPicPr/>
          <p:nvPr/>
        </p:nvPicPr>
        <p:blipFill>
          <a:blip r:embed="rId2" cstate="print"/>
          <a:stretch>
            <a:fillRect/>
          </a:stretch>
        </p:blipFill>
        <p:spPr>
          <a:xfrm>
            <a:off x="1" y="0"/>
            <a:ext cx="12191999" cy="3793482"/>
          </a:xfrm>
          <a:prstGeom prst="rect">
            <a:avLst/>
          </a:prstGeom>
        </p:spPr>
      </p:pic>
      <p:sp>
        <p:nvSpPr>
          <p:cNvPr id="2" name="Holder 2"/>
          <p:cNvSpPr>
            <a:spLocks noGrp="1"/>
          </p:cNvSpPr>
          <p:nvPr>
            <p:ph type="ctrTitle"/>
          </p:nvPr>
        </p:nvSpPr>
        <p:spPr>
          <a:xfrm>
            <a:off x="2750686" y="4398476"/>
            <a:ext cx="6690627" cy="918265"/>
          </a:xfrm>
          <a:prstGeom prst="rect">
            <a:avLst/>
          </a:prstGeom>
        </p:spPr>
        <p:txBody>
          <a:bodyPr wrap="square" lIns="0" tIns="0" rIns="0" bIns="0">
            <a:spAutoFit/>
          </a:bodyPr>
          <a:lstStyle>
            <a:lvl1pPr>
              <a:defRPr sz="5967" b="1" i="0">
                <a:solidFill>
                  <a:srgbClr val="2E425E"/>
                </a:solidFill>
                <a:latin typeface="Arial"/>
                <a:cs typeface="Arial"/>
              </a:defRPr>
            </a:lvl1pPr>
          </a:lstStyle>
          <a:p>
            <a:endParaRPr/>
          </a:p>
        </p:txBody>
      </p:sp>
      <p:sp>
        <p:nvSpPr>
          <p:cNvPr id="3" name="Holder 3"/>
          <p:cNvSpPr>
            <a:spLocks noGrp="1"/>
          </p:cNvSpPr>
          <p:nvPr>
            <p:ph type="subTitle" idx="4"/>
          </p:nvPr>
        </p:nvSpPr>
        <p:spPr>
          <a:xfrm>
            <a:off x="2750686" y="4398476"/>
            <a:ext cx="6690627" cy="918265"/>
          </a:xfrm>
          <a:prstGeom prst="rect">
            <a:avLst/>
          </a:prstGeom>
        </p:spPr>
        <p:txBody>
          <a:bodyPr wrap="square" lIns="0" tIns="0" rIns="0" bIns="0">
            <a:spAutoFit/>
          </a:bodyPr>
          <a:lstStyle>
            <a:lvl1pPr>
              <a:defRPr sz="5967" b="1" i="0">
                <a:solidFill>
                  <a:srgbClr val="2E425E"/>
                </a:solidFill>
                <a:latin typeface="Arial"/>
                <a:cs typeface="Arial"/>
              </a:defRPr>
            </a:lvl1pPr>
          </a:lstStyle>
          <a:p>
            <a:endParaRPr dirty="0"/>
          </a:p>
        </p:txBody>
      </p:sp>
      <p:sp>
        <p:nvSpPr>
          <p:cNvPr id="4" name="Holder 4"/>
          <p:cNvSpPr>
            <a:spLocks noGrp="1"/>
          </p:cNvSpPr>
          <p:nvPr>
            <p:ph type="ftr" sz="quarter" idx="5"/>
          </p:nvPr>
        </p:nvSpPr>
        <p:spPr/>
        <p:txBody>
          <a:bodyPr lIns="0" tIns="0" rIns="0" bIns="0"/>
          <a:lstStyle>
            <a:lvl1pPr>
              <a:defRPr sz="1333" b="0" i="0">
                <a:solidFill>
                  <a:srgbClr val="FEFEFE"/>
                </a:solidFill>
                <a:latin typeface="Arial"/>
                <a:cs typeface="Arial"/>
              </a:defRPr>
            </a:lvl1pPr>
          </a:lstStyle>
          <a:p>
            <a:pPr marL="8467">
              <a:lnSpc>
                <a:spcPts val="1333"/>
              </a:lnSpc>
            </a:pPr>
            <a:r>
              <a:rPr lang="de-DE"/>
              <a:t>Veränderung</a:t>
            </a:r>
            <a:r>
              <a:rPr lang="de-DE" spc="40"/>
              <a:t> </a:t>
            </a:r>
            <a:r>
              <a:rPr lang="de-DE" spc="-7"/>
              <a:t>wagen</a:t>
            </a:r>
            <a:endParaRPr lang="de-DE" spc="-7"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6" name="Holder 6"/>
          <p:cNvSpPr>
            <a:spLocks noGrp="1"/>
          </p:cNvSpPr>
          <p:nvPr>
            <p:ph type="sldNum" sz="quarter" idx="7"/>
          </p:nvPr>
        </p:nvSpPr>
        <p:spPr/>
        <p:txBody>
          <a:bodyPr lIns="0" tIns="0" rIns="0" bIns="0"/>
          <a:lstStyle>
            <a:lvl1pPr>
              <a:defRPr sz="1333" b="0" i="0">
                <a:solidFill>
                  <a:schemeClr val="bg1"/>
                </a:solidFill>
                <a:latin typeface="Arial"/>
                <a:cs typeface="Arial"/>
              </a:defRPr>
            </a:lvl1p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spTree>
    <p:extLst>
      <p:ext uri="{BB962C8B-B14F-4D97-AF65-F5344CB8AC3E}">
        <p14:creationId xmlns:p14="http://schemas.microsoft.com/office/powerpoint/2010/main" val="232220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70984" y="447912"/>
            <a:ext cx="10850033" cy="718210"/>
          </a:xfrm>
        </p:spPr>
        <p:txBody>
          <a:bodyPr lIns="0" tIns="0" rIns="0" bIns="0"/>
          <a:lstStyle>
            <a:lvl1pPr>
              <a:defRPr sz="4667" b="1" i="0">
                <a:solidFill>
                  <a:srgbClr val="2E425E"/>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33" b="0" i="0">
                <a:solidFill>
                  <a:srgbClr val="FEFEFE"/>
                </a:solidFill>
                <a:latin typeface="Arial"/>
                <a:cs typeface="Arial"/>
              </a:defRPr>
            </a:lvl1pPr>
          </a:lstStyle>
          <a:p>
            <a:pPr marL="8467">
              <a:lnSpc>
                <a:spcPts val="1333"/>
              </a:lnSpc>
            </a:pPr>
            <a:r>
              <a:rPr lang="de-DE"/>
              <a:t>Veränderung</a:t>
            </a:r>
            <a:r>
              <a:rPr lang="de-DE" spc="40"/>
              <a:t> </a:t>
            </a:r>
            <a:r>
              <a:rPr lang="de-DE" spc="-7"/>
              <a:t>wagen</a:t>
            </a:r>
            <a:endParaRPr lang="de-DE" spc="-7"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6" name="Holder 6"/>
          <p:cNvSpPr>
            <a:spLocks noGrp="1"/>
          </p:cNvSpPr>
          <p:nvPr>
            <p:ph type="sldNum" sz="quarter" idx="7"/>
          </p:nvPr>
        </p:nvSpPr>
        <p:spPr/>
        <p:txBody>
          <a:bodyPr lIns="0" tIns="0" rIns="0" bIns="0"/>
          <a:lstStyle>
            <a:lvl1pPr>
              <a:defRPr sz="1333" b="0" i="0">
                <a:solidFill>
                  <a:schemeClr val="bg1"/>
                </a:solidFill>
                <a:latin typeface="Arial"/>
                <a:cs typeface="Arial"/>
              </a:defRPr>
            </a:lvl1p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spTree>
    <p:extLst>
      <p:ext uri="{BB962C8B-B14F-4D97-AF65-F5344CB8AC3E}">
        <p14:creationId xmlns:p14="http://schemas.microsoft.com/office/powerpoint/2010/main" val="218345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0"/>
            <a:ext cx="6096000" cy="6856307"/>
          </a:xfrm>
          <a:prstGeom prst="rect">
            <a:avLst/>
          </a:prstGeom>
        </p:spPr>
      </p:pic>
      <p:pic>
        <p:nvPicPr>
          <p:cNvPr id="17" name="bg object 17"/>
          <p:cNvPicPr/>
          <p:nvPr/>
        </p:nvPicPr>
        <p:blipFill>
          <a:blip r:embed="rId3" cstate="print"/>
          <a:stretch>
            <a:fillRect/>
          </a:stretch>
        </p:blipFill>
        <p:spPr>
          <a:xfrm>
            <a:off x="0" y="6856287"/>
            <a:ext cx="6095160" cy="1693"/>
          </a:xfrm>
          <a:prstGeom prst="rect">
            <a:avLst/>
          </a:prstGeom>
        </p:spPr>
      </p:pic>
      <p:pic>
        <p:nvPicPr>
          <p:cNvPr id="18" name="bg object 18"/>
          <p:cNvPicPr/>
          <p:nvPr/>
        </p:nvPicPr>
        <p:blipFill>
          <a:blip r:embed="rId4" cstate="print"/>
          <a:stretch>
            <a:fillRect/>
          </a:stretch>
        </p:blipFill>
        <p:spPr>
          <a:xfrm>
            <a:off x="6092937" y="-20"/>
            <a:ext cx="6099063" cy="6856307"/>
          </a:xfrm>
          <a:prstGeom prst="rect">
            <a:avLst/>
          </a:prstGeom>
        </p:spPr>
      </p:pic>
      <p:pic>
        <p:nvPicPr>
          <p:cNvPr id="19" name="bg object 19"/>
          <p:cNvPicPr/>
          <p:nvPr/>
        </p:nvPicPr>
        <p:blipFill>
          <a:blip r:embed="rId5" cstate="print"/>
          <a:stretch>
            <a:fillRect/>
          </a:stretch>
        </p:blipFill>
        <p:spPr>
          <a:xfrm>
            <a:off x="6093441" y="6856287"/>
            <a:ext cx="6098559" cy="1693"/>
          </a:xfrm>
          <a:prstGeom prst="rect">
            <a:avLst/>
          </a:prstGeom>
        </p:spPr>
      </p:pic>
      <p:sp>
        <p:nvSpPr>
          <p:cNvPr id="2" name="Holder 2"/>
          <p:cNvSpPr>
            <a:spLocks noGrp="1"/>
          </p:cNvSpPr>
          <p:nvPr>
            <p:ph type="title"/>
          </p:nvPr>
        </p:nvSpPr>
        <p:spPr>
          <a:xfrm>
            <a:off x="670984" y="447912"/>
            <a:ext cx="10850033" cy="718210"/>
          </a:xfrm>
        </p:spPr>
        <p:txBody>
          <a:bodyPr lIns="0" tIns="0" rIns="0" bIns="0"/>
          <a:lstStyle>
            <a:lvl1pPr>
              <a:defRPr sz="4667" b="1" i="0">
                <a:solidFill>
                  <a:srgbClr val="2E425E"/>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3" b="0" i="0">
                <a:solidFill>
                  <a:srgbClr val="FEFEFE"/>
                </a:solidFill>
                <a:latin typeface="Arial"/>
                <a:cs typeface="Arial"/>
              </a:defRPr>
            </a:lvl1pPr>
          </a:lstStyle>
          <a:p>
            <a:pPr marL="8467">
              <a:lnSpc>
                <a:spcPts val="1333"/>
              </a:lnSpc>
            </a:pPr>
            <a:r>
              <a:rPr lang="de-DE"/>
              <a:t>Veränderung</a:t>
            </a:r>
            <a:r>
              <a:rPr lang="de-DE" spc="40"/>
              <a:t> </a:t>
            </a:r>
            <a:r>
              <a:rPr lang="de-DE" spc="-7"/>
              <a:t>wagen</a:t>
            </a:r>
            <a:endParaRPr lang="de-DE" spc="-7"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7" name="Holder 7"/>
          <p:cNvSpPr>
            <a:spLocks noGrp="1"/>
          </p:cNvSpPr>
          <p:nvPr>
            <p:ph type="sldNum" sz="quarter" idx="7"/>
          </p:nvPr>
        </p:nvSpPr>
        <p:spPr/>
        <p:txBody>
          <a:bodyPr lIns="0" tIns="0" rIns="0" bIns="0"/>
          <a:lstStyle>
            <a:lvl1pPr>
              <a:defRPr sz="1333" b="0" i="0">
                <a:solidFill>
                  <a:schemeClr val="bg1"/>
                </a:solidFill>
                <a:latin typeface="Arial"/>
                <a:cs typeface="Arial"/>
              </a:defRPr>
            </a:lvl1p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spTree>
    <p:extLst>
      <p:ext uri="{BB962C8B-B14F-4D97-AF65-F5344CB8AC3E}">
        <p14:creationId xmlns:p14="http://schemas.microsoft.com/office/powerpoint/2010/main" val="203939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1" cy="6857999"/>
          </a:xfrm>
          <a:prstGeom prst="rect">
            <a:avLst/>
          </a:prstGeom>
        </p:spPr>
      </p:pic>
      <p:sp>
        <p:nvSpPr>
          <p:cNvPr id="2" name="Holder 2"/>
          <p:cNvSpPr>
            <a:spLocks noGrp="1"/>
          </p:cNvSpPr>
          <p:nvPr>
            <p:ph type="title"/>
          </p:nvPr>
        </p:nvSpPr>
        <p:spPr>
          <a:xfrm>
            <a:off x="670984" y="447912"/>
            <a:ext cx="10850033" cy="718210"/>
          </a:xfrm>
        </p:spPr>
        <p:txBody>
          <a:bodyPr lIns="0" tIns="0" rIns="0" bIns="0"/>
          <a:lstStyle>
            <a:lvl1pPr>
              <a:defRPr sz="4667" b="1" i="0">
                <a:solidFill>
                  <a:srgbClr val="2E425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333" b="0" i="0">
                <a:solidFill>
                  <a:srgbClr val="FEFEFE"/>
                </a:solidFill>
                <a:latin typeface="Arial"/>
                <a:cs typeface="Arial"/>
              </a:defRPr>
            </a:lvl1pPr>
          </a:lstStyle>
          <a:p>
            <a:pPr marL="8467">
              <a:lnSpc>
                <a:spcPts val="1333"/>
              </a:lnSpc>
            </a:pPr>
            <a:r>
              <a:rPr lang="de-DE"/>
              <a:t>Veränderung</a:t>
            </a:r>
            <a:r>
              <a:rPr lang="de-DE" spc="40"/>
              <a:t> </a:t>
            </a:r>
            <a:r>
              <a:rPr lang="de-DE" spc="-7"/>
              <a:t>wagen</a:t>
            </a:r>
            <a:endParaRPr lang="de-DE" spc="-7"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5" name="Holder 5"/>
          <p:cNvSpPr>
            <a:spLocks noGrp="1"/>
          </p:cNvSpPr>
          <p:nvPr>
            <p:ph type="sldNum" sz="quarter" idx="7"/>
          </p:nvPr>
        </p:nvSpPr>
        <p:spPr/>
        <p:txBody>
          <a:bodyPr lIns="0" tIns="0" rIns="0" bIns="0"/>
          <a:lstStyle>
            <a:lvl1pPr>
              <a:defRPr sz="1333" b="0" i="0">
                <a:solidFill>
                  <a:schemeClr val="bg1"/>
                </a:solidFill>
                <a:latin typeface="Arial"/>
                <a:cs typeface="Arial"/>
              </a:defRPr>
            </a:lvl1p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spTree>
    <p:extLst>
      <p:ext uri="{BB962C8B-B14F-4D97-AF65-F5344CB8AC3E}">
        <p14:creationId xmlns:p14="http://schemas.microsoft.com/office/powerpoint/2010/main" val="35665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3" b="0" i="0">
                <a:solidFill>
                  <a:srgbClr val="FEFEFE"/>
                </a:solidFill>
                <a:latin typeface="Arial"/>
                <a:cs typeface="Arial"/>
              </a:defRPr>
            </a:lvl1pPr>
          </a:lstStyle>
          <a:p>
            <a:pPr marL="8467">
              <a:lnSpc>
                <a:spcPts val="1333"/>
              </a:lnSpc>
            </a:pPr>
            <a:r>
              <a:rPr lang="de-DE"/>
              <a:t>Veränderung</a:t>
            </a:r>
            <a:r>
              <a:rPr lang="de-DE" spc="40"/>
              <a:t> </a:t>
            </a:r>
            <a:r>
              <a:rPr lang="de-DE" spc="-7"/>
              <a:t>wagen</a:t>
            </a:r>
            <a:endParaRPr lang="de-DE" spc="-7"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4" name="Holder 4"/>
          <p:cNvSpPr>
            <a:spLocks noGrp="1"/>
          </p:cNvSpPr>
          <p:nvPr>
            <p:ph type="sldNum" sz="quarter" idx="7"/>
          </p:nvPr>
        </p:nvSpPr>
        <p:spPr/>
        <p:txBody>
          <a:bodyPr lIns="0" tIns="0" rIns="0" bIns="0"/>
          <a:lstStyle>
            <a:lvl1pPr>
              <a:defRPr sz="1333" b="0" i="0">
                <a:solidFill>
                  <a:schemeClr val="bg1"/>
                </a:solidFill>
                <a:latin typeface="Arial"/>
                <a:cs typeface="Arial"/>
              </a:defRPr>
            </a:lvl1p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spTree>
    <p:extLst>
      <p:ext uri="{BB962C8B-B14F-4D97-AF65-F5344CB8AC3E}">
        <p14:creationId xmlns:p14="http://schemas.microsoft.com/office/powerpoint/2010/main" val="209426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6D6A6-55C3-498E-8545-94C3DF18DA5D}"/>
              </a:ext>
            </a:extLst>
          </p:cNvPr>
          <p:cNvSpPr>
            <a:spLocks noGrp="1"/>
          </p:cNvSpPr>
          <p:nvPr>
            <p:ph type="title"/>
          </p:nvPr>
        </p:nvSpPr>
        <p:spPr>
          <a:xfrm>
            <a:off x="576942" y="265261"/>
            <a:ext cx="7743673" cy="1217603"/>
          </a:xfrm>
        </p:spPr>
        <p:txBody>
          <a:bodyPr/>
          <a:lstStyle>
            <a:lvl1pPr>
              <a:defRPr sz="4400"/>
            </a:lvl1pPr>
          </a:lstStyle>
          <a:p>
            <a:r>
              <a:rPr lang="de-DE" dirty="0"/>
              <a:t>Mastertitelformat bearbeiten</a:t>
            </a:r>
          </a:p>
        </p:txBody>
      </p:sp>
      <p:sp>
        <p:nvSpPr>
          <p:cNvPr id="3" name="Fußzeilenplatzhalter 2">
            <a:extLst>
              <a:ext uri="{FF2B5EF4-FFF2-40B4-BE49-F238E27FC236}">
                <a16:creationId xmlns:a16="http://schemas.microsoft.com/office/drawing/2014/main" id="{4C3A185A-BCF4-4749-9932-6036115FCB6F}"/>
              </a:ext>
            </a:extLst>
          </p:cNvPr>
          <p:cNvSpPr>
            <a:spLocks noGrp="1"/>
          </p:cNvSpPr>
          <p:nvPr>
            <p:ph type="ftr" sz="quarter" idx="10"/>
          </p:nvPr>
        </p:nvSpPr>
        <p:spPr/>
        <p:txBody>
          <a:bodyPr/>
          <a:lstStyle/>
          <a:p>
            <a:pPr marL="8467">
              <a:lnSpc>
                <a:spcPts val="1333"/>
              </a:lnSpc>
            </a:pPr>
            <a:r>
              <a:rPr lang="de-DE"/>
              <a:t>Veränderung</a:t>
            </a:r>
            <a:r>
              <a:rPr lang="de-DE" spc="40"/>
              <a:t> </a:t>
            </a:r>
            <a:r>
              <a:rPr lang="de-DE" spc="-7"/>
              <a:t>wagen</a:t>
            </a:r>
            <a:endParaRPr lang="de-DE" spc="-7" dirty="0"/>
          </a:p>
        </p:txBody>
      </p:sp>
      <p:sp>
        <p:nvSpPr>
          <p:cNvPr id="4" name="Datumsplatzhalter 3">
            <a:extLst>
              <a:ext uri="{FF2B5EF4-FFF2-40B4-BE49-F238E27FC236}">
                <a16:creationId xmlns:a16="http://schemas.microsoft.com/office/drawing/2014/main" id="{73D11820-DC79-45F6-BA9F-33EFA4EC2D64}"/>
              </a:ext>
            </a:extLst>
          </p:cNvPr>
          <p:cNvSpPr>
            <a:spLocks noGrp="1"/>
          </p:cNvSpPr>
          <p:nvPr>
            <p:ph type="dt" sz="half" idx="11"/>
          </p:nvPr>
        </p:nvSpPr>
        <p:spPr/>
        <p:txBody>
          <a:bodyPr/>
          <a:lstStyle/>
          <a:p>
            <a:fld id="{1D8BD707-D9CF-40AE-B4C6-C98DA3205C09}" type="datetimeFigureOut">
              <a:rPr lang="en-US" smtClean="0"/>
              <a:t>4/26/2023</a:t>
            </a:fld>
            <a:endParaRPr lang="en-US"/>
          </a:p>
        </p:txBody>
      </p:sp>
      <p:sp>
        <p:nvSpPr>
          <p:cNvPr id="5" name="Foliennummernplatzhalter 4">
            <a:extLst>
              <a:ext uri="{FF2B5EF4-FFF2-40B4-BE49-F238E27FC236}">
                <a16:creationId xmlns:a16="http://schemas.microsoft.com/office/drawing/2014/main" id="{6207C65E-59F1-4066-9965-E52131FB56D0}"/>
              </a:ext>
            </a:extLst>
          </p:cNvPr>
          <p:cNvSpPr>
            <a:spLocks noGrp="1"/>
          </p:cNvSpPr>
          <p:nvPr>
            <p:ph type="sldNum" sz="quarter" idx="12"/>
          </p:nvPr>
        </p:nvSpPr>
        <p:spPr/>
        <p:txBody>
          <a:body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sp>
        <p:nvSpPr>
          <p:cNvPr id="8" name="Inhaltsplatzhalter 7">
            <a:extLst>
              <a:ext uri="{FF2B5EF4-FFF2-40B4-BE49-F238E27FC236}">
                <a16:creationId xmlns:a16="http://schemas.microsoft.com/office/drawing/2014/main" id="{EDD06E77-403A-4E6C-8853-A7BF6991CB20}"/>
              </a:ext>
            </a:extLst>
          </p:cNvPr>
          <p:cNvSpPr>
            <a:spLocks noGrp="1"/>
          </p:cNvSpPr>
          <p:nvPr>
            <p:ph sz="quarter" idx="13"/>
          </p:nvPr>
        </p:nvSpPr>
        <p:spPr>
          <a:xfrm>
            <a:off x="576942" y="1665514"/>
            <a:ext cx="11099121" cy="4528911"/>
          </a:xfrm>
          <a:prstGeom prst="rect">
            <a:avLst/>
          </a:prstGeom>
        </p:spPr>
        <p:txBody>
          <a:bodyPr/>
          <a:lstStyle>
            <a:lvl1pPr>
              <a:defRPr>
                <a:latin typeface="Arial" panose="020B0604020202020204" pitchFamily="34" charset="0"/>
                <a:cs typeface="Arial" panose="020B0604020202020204" pitchFamily="34" charset="0"/>
              </a:defRPr>
            </a:lvl1pPr>
            <a:lvl2pPr marL="590565" indent="-285750">
              <a:buFont typeface="Arial" panose="020B0604020202020204" pitchFamily="34" charset="0"/>
              <a:buChar char="•"/>
              <a:defRPr>
                <a:latin typeface="Arial" panose="020B0604020202020204" pitchFamily="34" charset="0"/>
                <a:cs typeface="Arial" panose="020B0604020202020204" pitchFamily="34" charset="0"/>
              </a:defRPr>
            </a:lvl2pPr>
            <a:lvl3pPr marL="895380" indent="-285750">
              <a:buFont typeface="Arial" panose="020B0604020202020204" pitchFamily="34" charset="0"/>
              <a:buChar char="•"/>
              <a:defRPr>
                <a:latin typeface="Arial" panose="020B0604020202020204" pitchFamily="34" charset="0"/>
                <a:cs typeface="Arial" panose="020B0604020202020204" pitchFamily="34" charset="0"/>
              </a:defRPr>
            </a:lvl3pPr>
            <a:lvl4pPr marL="1200196" indent="-285750">
              <a:buFont typeface="Arial" panose="020B0604020202020204" pitchFamily="34" charset="0"/>
              <a:buChar char="•"/>
              <a:defRPr>
                <a:latin typeface="Arial" panose="020B0604020202020204" pitchFamily="34" charset="0"/>
                <a:cs typeface="Arial" panose="020B0604020202020204" pitchFamily="34" charset="0"/>
              </a:defRPr>
            </a:lvl4pPr>
            <a:lvl5pPr marL="1505011" indent="-2857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31478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7">
          <p15:clr>
            <a:srgbClr val="FBAE40"/>
          </p15:clr>
        </p15:guide>
        <p15:guide id="4" pos="7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138499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xfrm>
            <a:off x="609600" y="6377940"/>
            <a:ext cx="2804160" cy="276999"/>
          </a:xfrm>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xfrm>
            <a:off x="840308" y="6426027"/>
            <a:ext cx="1560830" cy="205185"/>
          </a:xfrm>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xfrm>
            <a:off x="10770469" y="6426027"/>
            <a:ext cx="419523" cy="205185"/>
          </a:xfrm>
          <a:ln/>
        </p:spPr>
        <p:txBody>
          <a:bodyPr/>
          <a:lstStyle>
            <a:lvl1pPr>
              <a:defRPr/>
            </a:lvl1pPr>
          </a:lstStyle>
          <a:p>
            <a:pPr>
              <a:defRPr/>
            </a:pPr>
            <a:fld id="{FC468A84-5FA8-4362-8C00-A5F0A3F5CB2A}" type="slidenum">
              <a:rPr lang="de-DE" altLang="de-DE"/>
              <a:pPr>
                <a:defRPr/>
              </a:pPr>
              <a:t>‹Nr.›</a:t>
            </a:fld>
            <a:endParaRPr lang="de-DE" altLang="de-DE"/>
          </a:p>
        </p:txBody>
      </p:sp>
    </p:spTree>
    <p:extLst>
      <p:ext uri="{BB962C8B-B14F-4D97-AF65-F5344CB8AC3E}">
        <p14:creationId xmlns:p14="http://schemas.microsoft.com/office/powerpoint/2010/main" val="37884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B7B3C-98D8-78EB-1CC6-B4B1F2ACCE4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A3727C8-43E8-56F7-10F9-B8EB1C66E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A5D1D31-3720-E0AE-B874-4A82E4A90D31}"/>
              </a:ext>
            </a:extLst>
          </p:cNvPr>
          <p:cNvSpPr>
            <a:spLocks noGrp="1"/>
          </p:cNvSpPr>
          <p:nvPr>
            <p:ph type="dt" sz="half" idx="10"/>
          </p:nvPr>
        </p:nvSpPr>
        <p:spPr/>
        <p:txBody>
          <a:bodyPr/>
          <a:lstStyle/>
          <a:p>
            <a:fld id="{1329AB17-8DA7-BD49-8268-1EC312E4EF0D}" type="datetimeFigureOut">
              <a:rPr lang="de-DE" smtClean="0"/>
              <a:t>26.04.2023</a:t>
            </a:fld>
            <a:endParaRPr lang="de-DE"/>
          </a:p>
        </p:txBody>
      </p:sp>
      <p:sp>
        <p:nvSpPr>
          <p:cNvPr id="5" name="Fußzeilenplatzhalter 4">
            <a:extLst>
              <a:ext uri="{FF2B5EF4-FFF2-40B4-BE49-F238E27FC236}">
                <a16:creationId xmlns:a16="http://schemas.microsoft.com/office/drawing/2014/main" id="{8E92C49E-B360-DF86-2606-CC628D2349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8A4E540-774E-D07D-2E6A-FE0A4C03189C}"/>
              </a:ext>
            </a:extLst>
          </p:cNvPr>
          <p:cNvSpPr>
            <a:spLocks noGrp="1"/>
          </p:cNvSpPr>
          <p:nvPr>
            <p:ph type="sldNum" sz="quarter" idx="12"/>
          </p:nvPr>
        </p:nvSpPr>
        <p:spPr/>
        <p:txBody>
          <a:bodyPr/>
          <a:lstStyle/>
          <a:p>
            <a:fld id="{EF343908-ED53-8B41-A2F0-8397D2897188}" type="slidenum">
              <a:rPr lang="de-DE" smtClean="0"/>
              <a:t>‹Nr.›</a:t>
            </a:fld>
            <a:endParaRPr lang="de-DE"/>
          </a:p>
        </p:txBody>
      </p:sp>
    </p:spTree>
    <p:extLst>
      <p:ext uri="{BB962C8B-B14F-4D97-AF65-F5344CB8AC3E}">
        <p14:creationId xmlns:p14="http://schemas.microsoft.com/office/powerpoint/2010/main" val="195048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0984" y="447912"/>
            <a:ext cx="8037587" cy="1077218"/>
          </a:xfrm>
          <a:prstGeom prst="rect">
            <a:avLst/>
          </a:prstGeom>
        </p:spPr>
        <p:txBody>
          <a:bodyPr wrap="square" lIns="0" tIns="0" rIns="0" bIns="0">
            <a:spAutoFit/>
          </a:bodyPr>
          <a:lstStyle>
            <a:lvl1pPr>
              <a:defRPr sz="7000" b="1" i="0">
                <a:solidFill>
                  <a:srgbClr val="2E425E"/>
                </a:solidFill>
                <a:latin typeface="Arial"/>
                <a:cs typeface="Arial"/>
              </a:defRPr>
            </a:lvl1pPr>
          </a:lstStyle>
          <a:p>
            <a:endParaRPr dirty="0"/>
          </a:p>
        </p:txBody>
      </p:sp>
      <p:sp>
        <p:nvSpPr>
          <p:cNvPr id="4" name="Holder 4"/>
          <p:cNvSpPr>
            <a:spLocks noGrp="1"/>
          </p:cNvSpPr>
          <p:nvPr>
            <p:ph type="ftr" sz="quarter" idx="5"/>
          </p:nvPr>
        </p:nvSpPr>
        <p:spPr>
          <a:xfrm>
            <a:off x="840308" y="6426027"/>
            <a:ext cx="1560830" cy="166712"/>
          </a:xfrm>
          <a:prstGeom prst="rect">
            <a:avLst/>
          </a:prstGeom>
        </p:spPr>
        <p:txBody>
          <a:bodyPr wrap="square" lIns="0" tIns="0" rIns="0" bIns="0">
            <a:spAutoFit/>
          </a:bodyPr>
          <a:lstStyle>
            <a:lvl1pPr>
              <a:defRPr sz="1333" b="0" i="0">
                <a:solidFill>
                  <a:srgbClr val="FEFEFE"/>
                </a:solidFill>
                <a:latin typeface="Arial"/>
                <a:cs typeface="Arial"/>
              </a:defRPr>
            </a:lvl1pPr>
          </a:lstStyle>
          <a:p>
            <a:pPr marL="8467">
              <a:lnSpc>
                <a:spcPts val="1333"/>
              </a:lnSpc>
            </a:pPr>
            <a:r>
              <a:rPr lang="de-DE"/>
              <a:t>Veränderung</a:t>
            </a:r>
            <a:r>
              <a:rPr lang="de-DE" spc="40"/>
              <a:t> </a:t>
            </a:r>
            <a:r>
              <a:rPr lang="de-DE" spc="-7"/>
              <a:t>wagen</a:t>
            </a:r>
            <a:endParaRPr lang="de-DE" spc="-7"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6" name="Holder 6"/>
          <p:cNvSpPr>
            <a:spLocks noGrp="1"/>
          </p:cNvSpPr>
          <p:nvPr>
            <p:ph type="sldNum" sz="quarter" idx="7"/>
          </p:nvPr>
        </p:nvSpPr>
        <p:spPr>
          <a:xfrm>
            <a:off x="10770469" y="6426027"/>
            <a:ext cx="419523" cy="179536"/>
          </a:xfrm>
          <a:prstGeom prst="rect">
            <a:avLst/>
          </a:prstGeom>
        </p:spPr>
        <p:txBody>
          <a:bodyPr wrap="square" lIns="0" tIns="0" rIns="0" bIns="0">
            <a:spAutoFit/>
          </a:bodyPr>
          <a:lstStyle>
            <a:lvl1pPr>
              <a:defRPr sz="1333" b="0" i="0">
                <a:solidFill>
                  <a:schemeClr val="bg1"/>
                </a:solidFill>
                <a:latin typeface="Arial"/>
                <a:cs typeface="Arial"/>
              </a:defRPr>
            </a:lvl1pPr>
          </a:lstStyle>
          <a:p>
            <a:pPr marL="25401">
              <a:lnSpc>
                <a:spcPts val="1413"/>
              </a:lnSpc>
            </a:pPr>
            <a:fld id="{81D60167-4931-47E6-BA6A-407CBD079E47}" type="slidenum">
              <a:rPr lang="de-DE" spc="-230" smtClean="0"/>
              <a:pPr marL="25401">
                <a:lnSpc>
                  <a:spcPts val="1413"/>
                </a:lnSpc>
              </a:pPr>
              <a:t>‹Nr.›</a:t>
            </a:fld>
            <a:r>
              <a:rPr lang="de-DE" spc="-230"/>
              <a:t>/15</a:t>
            </a:r>
            <a:endParaRPr lang="de-DE" spc="-230" dirty="0"/>
          </a:p>
        </p:txBody>
      </p:sp>
      <p:pic>
        <p:nvPicPr>
          <p:cNvPr id="7" name="Grafik 6">
            <a:extLst>
              <a:ext uri="{FF2B5EF4-FFF2-40B4-BE49-F238E27FC236}">
                <a16:creationId xmlns:a16="http://schemas.microsoft.com/office/drawing/2014/main" id="{F6C3570B-37B0-4B1D-9057-44B755EEABD2}"/>
              </a:ext>
            </a:extLst>
          </p:cNvPr>
          <p:cNvPicPr>
            <a:picLocks noChangeAspect="1"/>
          </p:cNvPicPr>
          <p:nvPr userDrawn="1"/>
        </p:nvPicPr>
        <p:blipFill>
          <a:blip r:embed="rId10">
            <a:clrChange>
              <a:clrFrom>
                <a:srgbClr val="FFFFFF"/>
              </a:clrFrom>
              <a:clrTo>
                <a:srgbClr val="FFFFFF">
                  <a:alpha val="0"/>
                </a:srgbClr>
              </a:clrTo>
            </a:clrChange>
          </a:blip>
          <a:stretch>
            <a:fillRect/>
          </a:stretch>
        </p:blipFill>
        <p:spPr>
          <a:xfrm>
            <a:off x="9343667" y="37133"/>
            <a:ext cx="2848333" cy="821557"/>
          </a:xfrm>
          <a:prstGeom prst="rect">
            <a:avLst/>
          </a:prstGeom>
        </p:spPr>
      </p:pic>
    </p:spTree>
    <p:extLst>
      <p:ext uri="{BB962C8B-B14F-4D97-AF65-F5344CB8AC3E}">
        <p14:creationId xmlns:p14="http://schemas.microsoft.com/office/powerpoint/2010/main" val="1758180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sz="4400">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01167A5-2E1D-B257-7173-01B6358D6E2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5957" y="34902"/>
            <a:ext cx="11460082" cy="3305481"/>
          </a:xfrm>
          <a:prstGeom prst="rect">
            <a:avLst/>
          </a:prstGeom>
        </p:spPr>
      </p:pic>
      <p:sp>
        <p:nvSpPr>
          <p:cNvPr id="2" name="Textfeld 1">
            <a:extLst>
              <a:ext uri="{FF2B5EF4-FFF2-40B4-BE49-F238E27FC236}">
                <a16:creationId xmlns:a16="http://schemas.microsoft.com/office/drawing/2014/main" id="{10ECB5F6-1C48-AA8A-42FA-93DDE0640553}"/>
              </a:ext>
            </a:extLst>
          </p:cNvPr>
          <p:cNvSpPr txBox="1"/>
          <p:nvPr/>
        </p:nvSpPr>
        <p:spPr>
          <a:xfrm>
            <a:off x="2348897" y="3014791"/>
            <a:ext cx="7494201" cy="1569660"/>
          </a:xfrm>
          <a:prstGeom prst="rect">
            <a:avLst/>
          </a:prstGeom>
          <a:noFill/>
        </p:spPr>
        <p:txBody>
          <a:bodyPr wrap="square" rtlCol="0">
            <a:spAutoFit/>
          </a:bodyPr>
          <a:lstStyle/>
          <a:p>
            <a:pPr algn="ctr"/>
            <a:r>
              <a:rPr lang="de-DE" sz="6000" b="1" dirty="0">
                <a:solidFill>
                  <a:srgbClr val="ED7D31"/>
                </a:solidFill>
                <a:latin typeface="OfficinaSansITCStd Book" panose="02000506040000020004" pitchFamily="2" charset="0"/>
              </a:rPr>
              <a:t>Hearing</a:t>
            </a:r>
            <a:endParaRPr lang="de-DE" sz="4800" b="1" dirty="0">
              <a:solidFill>
                <a:srgbClr val="ED7D31"/>
              </a:solidFill>
              <a:latin typeface="OfficinaSansITCStd Book" panose="02000506040000020004" pitchFamily="2" charset="0"/>
            </a:endParaRPr>
          </a:p>
          <a:p>
            <a:pPr algn="ctr"/>
            <a:r>
              <a:rPr lang="de-DE" sz="3600" b="1" dirty="0">
                <a:latin typeface="OfficinaSansITCStd Book" panose="02000506040000020004" pitchFamily="2" charset="0"/>
              </a:rPr>
              <a:t>Projektgruppe Finanzen</a:t>
            </a:r>
          </a:p>
        </p:txBody>
      </p:sp>
    </p:spTree>
    <p:extLst>
      <p:ext uri="{BB962C8B-B14F-4D97-AF65-F5344CB8AC3E}">
        <p14:creationId xmlns:p14="http://schemas.microsoft.com/office/powerpoint/2010/main" val="277945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3508653"/>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1. Konkrete finanzielle Risiken (2/2)</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B. </a:t>
            </a:r>
            <a:r>
              <a:rPr lang="de-DE" dirty="0">
                <a:solidFill>
                  <a:srgbClr val="303C66"/>
                </a:solidFill>
                <a:latin typeface="Arial" panose="020B0604020202020204" pitchFamily="34" charset="0"/>
                <a:cs typeface="Arial" panose="020B0604020202020204" pitchFamily="34" charset="0"/>
              </a:rPr>
              <a:t>Habt Ihr bereits </a:t>
            </a:r>
            <a:r>
              <a:rPr lang="de-DE" b="1" dirty="0">
                <a:solidFill>
                  <a:srgbClr val="303C66"/>
                </a:solidFill>
                <a:latin typeface="Arial" panose="020B0604020202020204" pitchFamily="34" charset="0"/>
                <a:cs typeface="Arial" panose="020B0604020202020204" pitchFamily="34" charset="0"/>
              </a:rPr>
              <a:t>Erfahrungen mit finanziellen Fehlentscheidungen </a:t>
            </a:r>
            <a:r>
              <a:rPr lang="de-DE" dirty="0">
                <a:solidFill>
                  <a:srgbClr val="303C66"/>
                </a:solidFill>
                <a:latin typeface="Arial" panose="020B0604020202020204" pitchFamily="34" charset="0"/>
                <a:cs typeface="Arial" panose="020B0604020202020204" pitchFamily="34" charset="0"/>
              </a:rPr>
              <a:t>im Gemeindekontext gemacht?</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Ja		10 (16%)</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Nein	49 (82%)</a:t>
            </a:r>
          </a:p>
          <a:p>
            <a:pPr marL="198438">
              <a:spcAft>
                <a:spcPts val="900"/>
              </a:spcAft>
            </a:pPr>
            <a:endParaRPr lang="de-DE"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C. </a:t>
            </a:r>
            <a:r>
              <a:rPr lang="de-DE" dirty="0">
                <a:solidFill>
                  <a:srgbClr val="303C66"/>
                </a:solidFill>
                <a:latin typeface="Arial" panose="020B0604020202020204" pitchFamily="34" charset="0"/>
                <a:cs typeface="Arial" panose="020B0604020202020204" pitchFamily="34" charset="0"/>
              </a:rPr>
              <a:t>Habt ihr in der Vergangenheit </a:t>
            </a:r>
            <a:r>
              <a:rPr lang="de-DE" b="1" dirty="0">
                <a:solidFill>
                  <a:srgbClr val="303C66"/>
                </a:solidFill>
                <a:latin typeface="Arial" panose="020B0604020202020204" pitchFamily="34" charset="0"/>
                <a:cs typeface="Arial" panose="020B0604020202020204" pitchFamily="34" charset="0"/>
              </a:rPr>
              <a:t>schlechte Erfahrungen mit den Versicherungen der </a:t>
            </a:r>
            <a:r>
              <a:rPr lang="de-DE" b="1" dirty="0" err="1">
                <a:solidFill>
                  <a:srgbClr val="303C66"/>
                </a:solidFill>
                <a:latin typeface="Arial" panose="020B0604020202020204" pitchFamily="34" charset="0"/>
                <a:cs typeface="Arial" panose="020B0604020202020204" pitchFamily="34" charset="0"/>
              </a:rPr>
              <a:t>EmK</a:t>
            </a:r>
            <a:r>
              <a:rPr lang="de-DE" b="1" dirty="0">
                <a:solidFill>
                  <a:srgbClr val="303C66"/>
                </a:solidFill>
                <a:latin typeface="Arial" panose="020B0604020202020204" pitchFamily="34" charset="0"/>
                <a:cs typeface="Arial" panose="020B0604020202020204" pitchFamily="34" charset="0"/>
              </a:rPr>
              <a:t> </a:t>
            </a:r>
            <a:r>
              <a:rPr lang="de-DE" dirty="0">
                <a:solidFill>
                  <a:srgbClr val="303C66"/>
                </a:solidFill>
                <a:latin typeface="Arial" panose="020B0604020202020204" pitchFamily="34" charset="0"/>
                <a:cs typeface="Arial" panose="020B0604020202020204" pitchFamily="34" charset="0"/>
              </a:rPr>
              <a:t>gemacht</a:t>
            </a:r>
            <a:r>
              <a:rPr lang="de-DE" b="1" dirty="0">
                <a:solidFill>
                  <a:srgbClr val="303C66"/>
                </a:solidFill>
                <a:latin typeface="Arial" panose="020B0604020202020204" pitchFamily="34" charset="0"/>
                <a:cs typeface="Arial" panose="020B0604020202020204" pitchFamily="34" charset="0"/>
              </a:rPr>
              <a:t>? </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Ja		2 (3%)</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Nein	58 (95%)</a:t>
            </a:r>
          </a:p>
        </p:txBody>
      </p:sp>
      <p:sp>
        <p:nvSpPr>
          <p:cNvPr id="2" name="Rechteckige Legende 1">
            <a:extLst>
              <a:ext uri="{FF2B5EF4-FFF2-40B4-BE49-F238E27FC236}">
                <a16:creationId xmlns:a16="http://schemas.microsoft.com/office/drawing/2014/main" id="{0814B79F-53FC-5933-DD64-8D52962D3795}"/>
              </a:ext>
            </a:extLst>
          </p:cNvPr>
          <p:cNvSpPr/>
          <p:nvPr/>
        </p:nvSpPr>
        <p:spPr>
          <a:xfrm>
            <a:off x="4346202" y="3992026"/>
            <a:ext cx="1998372" cy="659051"/>
          </a:xfrm>
          <a:prstGeom prst="wedgeRectCallout">
            <a:avLst>
              <a:gd name="adj1" fmla="val -91737"/>
              <a:gd name="adj2" fmla="val -44211"/>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i="1" dirty="0">
                <a:solidFill>
                  <a:schemeClr val="bg1"/>
                </a:solidFill>
                <a:latin typeface="Arial" panose="020B0604020202020204" pitchFamily="34" charset="0"/>
                <a:cs typeface="Arial" panose="020B0604020202020204" pitchFamily="34" charset="0"/>
              </a:rPr>
              <a:t>Negative Erfahrungen: Schadensregulierung, </a:t>
            </a:r>
          </a:p>
          <a:p>
            <a:pPr algn="ctr"/>
            <a:r>
              <a:rPr lang="de-DE" sz="1200" i="1" dirty="0">
                <a:solidFill>
                  <a:schemeClr val="bg1"/>
                </a:solidFill>
                <a:latin typeface="Arial" panose="020B0604020202020204" pitchFamily="34" charset="0"/>
                <a:cs typeface="Arial" panose="020B0604020202020204" pitchFamily="34" charset="0"/>
              </a:rPr>
              <a:t>lange Bearbeitungszeit</a:t>
            </a:r>
          </a:p>
        </p:txBody>
      </p:sp>
    </p:spTree>
    <p:extLst>
      <p:ext uri="{BB962C8B-B14F-4D97-AF65-F5344CB8AC3E}">
        <p14:creationId xmlns:p14="http://schemas.microsoft.com/office/powerpoint/2010/main" val="294836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847481"/>
          </a:xfrm>
          <a:prstGeom prst="rect">
            <a:avLst/>
          </a:prstGeom>
          <a:noFill/>
        </p:spPr>
        <p:txBody>
          <a:bodyPr wrap="square" rtlCol="0">
            <a:spAutoFit/>
          </a:bodyPr>
          <a:lstStyle/>
          <a:p>
            <a:pPr marL="198438">
              <a:spcAft>
                <a:spcPts val="900"/>
              </a:spcAft>
            </a:pPr>
            <a:endParaRPr lang="de-DE"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D. </a:t>
            </a:r>
            <a:r>
              <a:rPr lang="de-DE" dirty="0">
                <a:solidFill>
                  <a:srgbClr val="303C66"/>
                </a:solidFill>
                <a:latin typeface="Arial" panose="020B0604020202020204" pitchFamily="34" charset="0"/>
                <a:cs typeface="Arial" panose="020B0604020202020204" pitchFamily="34" charset="0"/>
              </a:rPr>
              <a:t>Seht ihr in eurem Bezirk </a:t>
            </a:r>
            <a:r>
              <a:rPr lang="de-DE" b="1" dirty="0">
                <a:solidFill>
                  <a:srgbClr val="303C66"/>
                </a:solidFill>
                <a:latin typeface="Arial" panose="020B0604020202020204" pitchFamily="34" charset="0"/>
                <a:cs typeface="Arial" panose="020B0604020202020204" pitchFamily="34" charset="0"/>
              </a:rPr>
              <a:t>Bereiche oder Themen</a:t>
            </a:r>
            <a:r>
              <a:rPr lang="de-DE" dirty="0">
                <a:solidFill>
                  <a:srgbClr val="303C66"/>
                </a:solidFill>
                <a:latin typeface="Arial" panose="020B0604020202020204" pitchFamily="34" charset="0"/>
                <a:cs typeface="Arial" panose="020B0604020202020204" pitchFamily="34" charset="0"/>
              </a:rPr>
              <a:t>, für die aus heutiger Sicht </a:t>
            </a:r>
            <a:r>
              <a:rPr lang="de-DE" b="1" dirty="0">
                <a:solidFill>
                  <a:srgbClr val="303C66"/>
                </a:solidFill>
                <a:latin typeface="Arial" panose="020B0604020202020204" pitchFamily="34" charset="0"/>
                <a:cs typeface="Arial" panose="020B0604020202020204" pitchFamily="34" charset="0"/>
              </a:rPr>
              <a:t>Gelder ineffizient ausgegeben wurden oder aktuell werden?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Ja		10 (16%)</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Nein	49 (82%)</a:t>
            </a:r>
          </a:p>
          <a:p>
            <a:pPr marL="198438">
              <a:spcAft>
                <a:spcPts val="900"/>
              </a:spcAft>
            </a:pPr>
            <a:r>
              <a:rPr lang="de-DE" dirty="0">
                <a:solidFill>
                  <a:srgbClr val="303C66"/>
                </a:solidFill>
                <a:latin typeface="Arial" panose="020B0604020202020204" pitchFamily="34" charset="0"/>
                <a:cs typeface="Arial" panose="020B0604020202020204" pitchFamily="34" charset="0"/>
              </a:rPr>
              <a:t>Beispiele: </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schlecht geplante Baumaßnahmen mit zu hohen Folgekosten , zu langfristige Mietverträge, zu luxuriös modernisiert durch Beschlüsse der BK-Mitglieder, halbherzige Umsetzung des Tilgungsplans</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Alter der Gebäude, zu große Gebäude</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Überzogene technische Ausstattung</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Live-Stream: Kosten laufen einfach weiter aufgrund eines frühere Beschlusses</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Fehl-/Mehrausgaben durch unorganisierte Haupt- und Ehrenamtliche</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Bauverzögerungen durch Uneinigkeit in der Gemeinde, dadurch Mehrkosten</a:t>
            </a:r>
          </a:p>
        </p:txBody>
      </p:sp>
    </p:spTree>
    <p:extLst>
      <p:ext uri="{BB962C8B-B14F-4D97-AF65-F5344CB8AC3E}">
        <p14:creationId xmlns:p14="http://schemas.microsoft.com/office/powerpoint/2010/main" val="217567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324261"/>
          </a:xfrm>
          <a:prstGeom prst="rect">
            <a:avLst/>
          </a:prstGeom>
          <a:noFill/>
        </p:spPr>
        <p:txBody>
          <a:bodyPr wrap="square" rtlCol="0">
            <a:spAutoFit/>
          </a:bodyPr>
          <a:lstStyle/>
          <a:p>
            <a:pPr>
              <a:spcAft>
                <a:spcPts val="900"/>
              </a:spcAft>
            </a:pPr>
            <a:r>
              <a:rPr lang="de-DE" sz="2400" b="1" dirty="0">
                <a:solidFill>
                  <a:srgbClr val="303C66"/>
                </a:solidFill>
                <a:latin typeface="Arial" panose="020B0604020202020204" pitchFamily="34" charset="0"/>
                <a:cs typeface="Arial" panose="020B0604020202020204" pitchFamily="34" charset="0"/>
              </a:rPr>
              <a:t>2. Transparenz der finanziellen Situation (1/2)</a:t>
            </a:r>
          </a:p>
          <a:p>
            <a:pPr>
              <a:spcAft>
                <a:spcPts val="900"/>
              </a:spcAft>
            </a:pPr>
            <a:endParaRPr lang="de-DE" sz="600" b="1" dirty="0">
              <a:solidFill>
                <a:srgbClr val="303C66"/>
              </a:solidFill>
              <a:latin typeface="Arial" panose="020B0604020202020204" pitchFamily="34" charset="0"/>
              <a:cs typeface="Arial" panose="020B0604020202020204" pitchFamily="34" charset="0"/>
            </a:endParaRPr>
          </a:p>
          <a:p>
            <a:pPr>
              <a:spcAft>
                <a:spcPts val="900"/>
              </a:spcAft>
            </a:pPr>
            <a:r>
              <a:rPr lang="de-DE" sz="2000" b="1" dirty="0">
                <a:solidFill>
                  <a:srgbClr val="303C66"/>
                </a:solidFill>
                <a:latin typeface="Arial" panose="020B0604020202020204" pitchFamily="34" charset="0"/>
                <a:cs typeface="Arial" panose="020B0604020202020204" pitchFamily="34" charset="0"/>
              </a:rPr>
              <a:t>A. </a:t>
            </a:r>
            <a:r>
              <a:rPr lang="de-DE" sz="2000" dirty="0">
                <a:solidFill>
                  <a:srgbClr val="303C66"/>
                </a:solidFill>
                <a:latin typeface="Arial" panose="020B0604020202020204" pitchFamily="34" charset="0"/>
                <a:cs typeface="Arial" panose="020B0604020202020204" pitchFamily="34" charset="0"/>
              </a:rPr>
              <a:t>Gibt es im Bezirk </a:t>
            </a:r>
            <a:r>
              <a:rPr lang="de-DE" sz="2000" b="1" dirty="0">
                <a:solidFill>
                  <a:srgbClr val="303C66"/>
                </a:solidFill>
                <a:latin typeface="Arial" panose="020B0604020202020204" pitchFamily="34" charset="0"/>
                <a:cs typeface="Arial" panose="020B0604020202020204" pitchFamily="34" charset="0"/>
              </a:rPr>
              <a:t>ein Gremium, in dem...</a:t>
            </a:r>
            <a:endParaRPr lang="de-DE" sz="2000" dirty="0">
              <a:solidFill>
                <a:srgbClr val="303C66"/>
              </a:solidFill>
              <a:latin typeface="Arial" panose="020B0604020202020204" pitchFamily="34" charset="0"/>
              <a:cs typeface="Arial" panose="020B0604020202020204" pitchFamily="34" charset="0"/>
            </a:endParaRP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ein Haushaltsplan aufgestellt wird?							52 (85%)</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negative Abweichungen zum Haushaltsplan und deren Ursachen diskutiert werden?		45 (74%)</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getätigte Investitionen nach Abschluss nochmal auf Budget und Leistung geprüft werden	36 (59%)</a:t>
            </a:r>
          </a:p>
          <a:p>
            <a:pPr marL="198438">
              <a:spcAft>
                <a:spcPts val="900"/>
              </a:spcAft>
            </a:pPr>
            <a:endParaRPr lang="de-DE" sz="600" dirty="0">
              <a:solidFill>
                <a:srgbClr val="303C66"/>
              </a:solidFill>
              <a:latin typeface="Arial" panose="020B0604020202020204" pitchFamily="34" charset="0"/>
              <a:cs typeface="Arial" panose="020B0604020202020204" pitchFamily="34" charset="0"/>
            </a:endParaRPr>
          </a:p>
          <a:p>
            <a:pPr>
              <a:spcAft>
                <a:spcPts val="900"/>
              </a:spcAft>
              <a:tabLst>
                <a:tab pos="266700" algn="l"/>
              </a:tabLst>
            </a:pPr>
            <a:r>
              <a:rPr lang="de-DE" sz="1800" b="1" dirty="0">
                <a:solidFill>
                  <a:srgbClr val="303C66"/>
                </a:solidFill>
                <a:latin typeface="Arial" panose="020B0604020202020204" pitchFamily="34" charset="0"/>
                <a:cs typeface="Arial" panose="020B0604020202020204" pitchFamily="34" charset="0"/>
              </a:rPr>
              <a:t>B. </a:t>
            </a:r>
            <a:r>
              <a:rPr lang="de-DE" sz="1800" dirty="0">
                <a:solidFill>
                  <a:srgbClr val="303C66"/>
                </a:solidFill>
                <a:latin typeface="Arial" panose="020B0604020202020204" pitchFamily="34" charset="0"/>
                <a:cs typeface="Arial" panose="020B0604020202020204" pitchFamily="34" charset="0"/>
              </a:rPr>
              <a:t>Hat der Bezirk oder der relevante Ausschuss einen </a:t>
            </a:r>
            <a:r>
              <a:rPr lang="de-DE" sz="1800" b="1" dirty="0">
                <a:solidFill>
                  <a:srgbClr val="303C66"/>
                </a:solidFill>
                <a:latin typeface="Arial" panose="020B0604020202020204" pitchFamily="34" charset="0"/>
                <a:cs typeface="Arial" panose="020B0604020202020204" pitchFamily="34" charset="0"/>
              </a:rPr>
              <a:t>Überblick, welche wesentlichen Investitionen und 	   	Ausgaben sowie Einnahmen in den kommenden Jahren </a:t>
            </a:r>
            <a:r>
              <a:rPr lang="de-DE" sz="1800" dirty="0">
                <a:solidFill>
                  <a:srgbClr val="303C66"/>
                </a:solidFill>
                <a:latin typeface="Arial" panose="020B0604020202020204" pitchFamily="34" charset="0"/>
                <a:cs typeface="Arial" panose="020B0604020202020204" pitchFamily="34" charset="0"/>
              </a:rPr>
              <a:t>zu erwarten sind</a:t>
            </a:r>
            <a:r>
              <a:rPr lang="de-DE" sz="1800" b="1" dirty="0">
                <a:solidFill>
                  <a:srgbClr val="303C66"/>
                </a:solidFill>
                <a:latin typeface="Arial" panose="020B0604020202020204" pitchFamily="34" charset="0"/>
                <a:cs typeface="Arial" panose="020B0604020202020204" pitchFamily="34" charset="0"/>
              </a:rPr>
              <a:t>?</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Ja		24 (39%)</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Teilweise	16 (26%)</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Nein	21 (35%)</a:t>
            </a:r>
          </a:p>
        </p:txBody>
      </p:sp>
    </p:spTree>
    <p:extLst>
      <p:ext uri="{BB962C8B-B14F-4D97-AF65-F5344CB8AC3E}">
        <p14:creationId xmlns:p14="http://schemas.microsoft.com/office/powerpoint/2010/main" val="194769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355038"/>
          </a:xfrm>
          <a:prstGeom prst="rect">
            <a:avLst/>
          </a:prstGeom>
          <a:noFill/>
        </p:spPr>
        <p:txBody>
          <a:bodyPr wrap="square" rtlCol="0">
            <a:spAutoFit/>
          </a:bodyPr>
          <a:lstStyle/>
          <a:p>
            <a:pPr>
              <a:spcAft>
                <a:spcPts val="900"/>
              </a:spcAft>
            </a:pPr>
            <a:r>
              <a:rPr lang="de-DE" sz="2400" b="1" dirty="0">
                <a:solidFill>
                  <a:srgbClr val="303C66"/>
                </a:solidFill>
                <a:latin typeface="Arial" panose="020B0604020202020204" pitchFamily="34" charset="0"/>
                <a:cs typeface="Arial" panose="020B0604020202020204" pitchFamily="34" charset="0"/>
              </a:rPr>
              <a:t>2. Transparenz der finanziellen Situation (2/2)</a:t>
            </a:r>
          </a:p>
          <a:p>
            <a:pPr>
              <a:spcAft>
                <a:spcPts val="900"/>
              </a:spcAft>
            </a:pPr>
            <a:endParaRPr lang="de-DE" sz="600" b="1" dirty="0">
              <a:solidFill>
                <a:srgbClr val="303C66"/>
              </a:solidFill>
              <a:latin typeface="Arial" panose="020B0604020202020204" pitchFamily="34" charset="0"/>
              <a:cs typeface="Arial" panose="020B0604020202020204" pitchFamily="34" charset="0"/>
            </a:endParaRPr>
          </a:p>
          <a:p>
            <a:pPr>
              <a:spcAft>
                <a:spcPts val="900"/>
              </a:spcAft>
            </a:pPr>
            <a:r>
              <a:rPr lang="de-DE" sz="2000" b="1" dirty="0">
                <a:solidFill>
                  <a:srgbClr val="303C66"/>
                </a:solidFill>
                <a:latin typeface="Arial" panose="020B0604020202020204" pitchFamily="34" charset="0"/>
                <a:cs typeface="Arial" panose="020B0604020202020204" pitchFamily="34" charset="0"/>
              </a:rPr>
              <a:t>C. </a:t>
            </a:r>
            <a:r>
              <a:rPr lang="de-DE" sz="2000" dirty="0">
                <a:solidFill>
                  <a:srgbClr val="303C66"/>
                </a:solidFill>
                <a:latin typeface="Arial" panose="020B0604020202020204" pitchFamily="34" charset="0"/>
                <a:cs typeface="Arial" panose="020B0604020202020204" pitchFamily="34" charset="0"/>
              </a:rPr>
              <a:t>Wie häufig und in welcher Form wird </a:t>
            </a:r>
            <a:r>
              <a:rPr lang="de-DE" sz="2000" b="1" dirty="0">
                <a:solidFill>
                  <a:srgbClr val="303C66"/>
                </a:solidFill>
                <a:latin typeface="Arial" panose="020B0604020202020204" pitchFamily="34" charset="0"/>
                <a:cs typeface="Arial" panose="020B0604020202020204" pitchFamily="34" charset="0"/>
              </a:rPr>
              <a:t>in der Gemeinde über die aktuelle finanzielle Lage </a:t>
            </a:r>
            <a:r>
              <a:rPr lang="de-DE" sz="2000" dirty="0">
                <a:solidFill>
                  <a:srgbClr val="303C66"/>
                </a:solidFill>
                <a:latin typeface="Arial" panose="020B0604020202020204" pitchFamily="34" charset="0"/>
                <a:cs typeface="Arial" panose="020B0604020202020204" pitchFamily="34" charset="0"/>
              </a:rPr>
              <a:t>des Bezirks </a:t>
            </a:r>
            <a:r>
              <a:rPr lang="de-DE" sz="2000" b="1" dirty="0">
                <a:solidFill>
                  <a:srgbClr val="303C66"/>
                </a:solidFill>
                <a:latin typeface="Arial" panose="020B0604020202020204" pitchFamily="34" charset="0"/>
                <a:cs typeface="Arial" panose="020B0604020202020204" pitchFamily="34" charset="0"/>
              </a:rPr>
              <a:t>berichtet?</a:t>
            </a:r>
            <a:endParaRPr lang="de-DE" sz="2000" dirty="0">
              <a:solidFill>
                <a:srgbClr val="303C66"/>
              </a:solidFill>
              <a:latin typeface="Arial" panose="020B0604020202020204" pitchFamily="34" charset="0"/>
              <a:cs typeface="Arial" panose="020B0604020202020204" pitchFamily="34" charset="0"/>
            </a:endParaRPr>
          </a:p>
          <a:p>
            <a:pPr marL="11113">
              <a:spcAft>
                <a:spcPts val="900"/>
              </a:spcAft>
            </a:pPr>
            <a:r>
              <a:rPr lang="de-DE" b="1" dirty="0">
                <a:solidFill>
                  <a:srgbClr val="303C66"/>
                </a:solidFill>
                <a:latin typeface="Arial" panose="020B0604020202020204" pitchFamily="34" charset="0"/>
                <a:cs typeface="Arial" panose="020B0604020202020204" pitchFamily="34" charset="0"/>
              </a:rPr>
              <a:t>Gemeinde:</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überwiegend jährlich (90%)</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ca. 70 % schriftlich und ca. 30 % in Gemeindeversammlung   </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keine Information (10%)</a:t>
            </a:r>
          </a:p>
          <a:p>
            <a:pPr marL="198438">
              <a:spcAft>
                <a:spcPts val="900"/>
              </a:spcAft>
            </a:pPr>
            <a:endParaRPr lang="de-DE" sz="600" dirty="0">
              <a:solidFill>
                <a:srgbClr val="303C66"/>
              </a:solidFill>
              <a:latin typeface="Arial" panose="020B0604020202020204" pitchFamily="34" charset="0"/>
              <a:cs typeface="Arial" panose="020B0604020202020204" pitchFamily="34" charset="0"/>
            </a:endParaRPr>
          </a:p>
          <a:p>
            <a:pPr marL="11113">
              <a:spcAft>
                <a:spcPts val="900"/>
              </a:spcAft>
            </a:pPr>
            <a:r>
              <a:rPr lang="de-DE" b="1" dirty="0">
                <a:solidFill>
                  <a:srgbClr val="303C66"/>
                </a:solidFill>
                <a:latin typeface="Arial" panose="020B0604020202020204" pitchFamily="34" charset="0"/>
                <a:cs typeface="Arial" panose="020B0604020202020204" pitchFamily="34" charset="0"/>
              </a:rPr>
              <a:t>Gremien: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1 bis 4 mal jährlich und nach Bedarf</a:t>
            </a:r>
          </a:p>
          <a:p>
            <a:pPr marL="541338" indent="-342900">
              <a:spcAft>
                <a:spcPts val="900"/>
              </a:spcAft>
              <a:buFont typeface="Symbol" pitchFamily="2" charset="2"/>
              <a:buChar char="-"/>
            </a:pPr>
            <a:endParaRPr lang="de-DE" dirty="0">
              <a:solidFill>
                <a:srgbClr val="303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97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239896"/>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3. Bezirkskassenführung (1/3)</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A. </a:t>
            </a:r>
            <a:r>
              <a:rPr lang="de-DE" dirty="0">
                <a:solidFill>
                  <a:srgbClr val="303C66"/>
                </a:solidFill>
                <a:latin typeface="Arial" panose="020B0604020202020204" pitchFamily="34" charset="0"/>
                <a:cs typeface="Arial" panose="020B0604020202020204" pitchFamily="34" charset="0"/>
              </a:rPr>
              <a:t>Welche</a:t>
            </a:r>
            <a:r>
              <a:rPr lang="de-DE" b="1" dirty="0">
                <a:solidFill>
                  <a:srgbClr val="303C66"/>
                </a:solidFill>
                <a:latin typeface="Arial" panose="020B0604020202020204" pitchFamily="34" charset="0"/>
                <a:cs typeface="Arial" panose="020B0604020202020204" pitchFamily="34" charset="0"/>
              </a:rPr>
              <a:t> Optimierungsbedarfe </a:t>
            </a:r>
            <a:r>
              <a:rPr lang="de-DE" dirty="0">
                <a:solidFill>
                  <a:srgbClr val="303C66"/>
                </a:solidFill>
                <a:latin typeface="Arial" panose="020B0604020202020204" pitchFamily="34" charset="0"/>
                <a:cs typeface="Arial" panose="020B0604020202020204" pitchFamily="34" charset="0"/>
              </a:rPr>
              <a:t>in Bezug auf die </a:t>
            </a:r>
            <a:r>
              <a:rPr lang="de-DE" b="1" dirty="0">
                <a:solidFill>
                  <a:srgbClr val="303C66"/>
                </a:solidFill>
                <a:latin typeface="Arial" panose="020B0604020202020204" pitchFamily="34" charset="0"/>
                <a:cs typeface="Arial" panose="020B0604020202020204" pitchFamily="34" charset="0"/>
              </a:rPr>
              <a:t>Buchhaltung</a:t>
            </a:r>
            <a:r>
              <a:rPr lang="de-DE" dirty="0">
                <a:solidFill>
                  <a:srgbClr val="303C66"/>
                </a:solidFill>
                <a:latin typeface="Arial" panose="020B0604020202020204" pitchFamily="34" charset="0"/>
                <a:cs typeface="Arial" panose="020B0604020202020204" pitchFamily="34" charset="0"/>
              </a:rPr>
              <a:t> (</a:t>
            </a:r>
            <a:r>
              <a:rPr lang="de-DE" dirty="0" err="1">
                <a:solidFill>
                  <a:srgbClr val="303C66"/>
                </a:solidFill>
                <a:latin typeface="Arial" panose="020B0604020202020204" pitchFamily="34" charset="0"/>
                <a:cs typeface="Arial" panose="020B0604020202020204" pitchFamily="34" charset="0"/>
              </a:rPr>
              <a:t>MyEma</a:t>
            </a:r>
            <a:r>
              <a:rPr lang="de-DE" dirty="0">
                <a:solidFill>
                  <a:srgbClr val="303C66"/>
                </a:solidFill>
                <a:latin typeface="Arial" panose="020B0604020202020204" pitchFamily="34" charset="0"/>
                <a:cs typeface="Arial" panose="020B0604020202020204" pitchFamily="34" charset="0"/>
              </a:rPr>
              <a:t>, </a:t>
            </a:r>
            <a:r>
              <a:rPr lang="de-DE" dirty="0" err="1">
                <a:solidFill>
                  <a:srgbClr val="303C66"/>
                </a:solidFill>
                <a:latin typeface="Arial" panose="020B0604020202020204" pitchFamily="34" charset="0"/>
                <a:cs typeface="Arial" panose="020B0604020202020204" pitchFamily="34" charset="0"/>
              </a:rPr>
              <a:t>Synago</a:t>
            </a:r>
            <a:r>
              <a:rPr lang="de-DE" dirty="0">
                <a:solidFill>
                  <a:srgbClr val="303C66"/>
                </a:solidFill>
                <a:latin typeface="Arial" panose="020B0604020202020204" pitchFamily="34" charset="0"/>
                <a:cs typeface="Arial" panose="020B0604020202020204" pitchFamily="34" charset="0"/>
              </a:rPr>
              <a:t>, etc.) </a:t>
            </a:r>
            <a:r>
              <a:rPr lang="de-DE" b="1" dirty="0">
                <a:solidFill>
                  <a:srgbClr val="303C66"/>
                </a:solidFill>
                <a:latin typeface="Arial" panose="020B0604020202020204" pitchFamily="34" charset="0"/>
                <a:cs typeface="Arial" panose="020B0604020202020204" pitchFamily="34" charset="0"/>
              </a:rPr>
              <a:t>und </a:t>
            </a:r>
            <a:r>
              <a:rPr lang="de-DE" dirty="0">
                <a:solidFill>
                  <a:srgbClr val="303C66"/>
                </a:solidFill>
                <a:latin typeface="Arial" panose="020B0604020202020204" pitchFamily="34" charset="0"/>
                <a:cs typeface="Arial" panose="020B0604020202020204" pitchFamily="34" charset="0"/>
              </a:rPr>
              <a:t>der damit </a:t>
            </a:r>
            <a:r>
              <a:rPr lang="de-DE" b="1" dirty="0">
                <a:solidFill>
                  <a:srgbClr val="303C66"/>
                </a:solidFill>
                <a:latin typeface="Arial" panose="020B0604020202020204" pitchFamily="34" charset="0"/>
                <a:cs typeface="Arial" panose="020B0604020202020204" pitchFamily="34" charset="0"/>
              </a:rPr>
              <a:t>verbundenen Berichte </a:t>
            </a:r>
            <a:r>
              <a:rPr lang="de-DE" dirty="0">
                <a:solidFill>
                  <a:srgbClr val="303C66"/>
                </a:solidFill>
                <a:latin typeface="Arial" panose="020B0604020202020204" pitchFamily="34" charset="0"/>
                <a:cs typeface="Arial" panose="020B0604020202020204" pitchFamily="34" charset="0"/>
              </a:rPr>
              <a:t>seht ihr,</a:t>
            </a:r>
            <a:r>
              <a:rPr lang="de-DE" b="1" dirty="0">
                <a:solidFill>
                  <a:srgbClr val="303C66"/>
                </a:solidFill>
                <a:latin typeface="Arial" panose="020B0604020202020204" pitchFamily="34" charset="0"/>
                <a:cs typeface="Arial" panose="020B0604020202020204" pitchFamily="34" charset="0"/>
              </a:rPr>
              <a:t> </a:t>
            </a:r>
            <a:r>
              <a:rPr lang="de-DE" dirty="0">
                <a:solidFill>
                  <a:srgbClr val="303C66"/>
                </a:solidFill>
                <a:latin typeface="Arial" panose="020B0604020202020204" pitchFamily="34" charset="0"/>
                <a:cs typeface="Arial" panose="020B0604020202020204" pitchFamily="34" charset="0"/>
              </a:rPr>
              <a:t>die es ermöglichen, die Zahlenwelt auch außerhalb der Bezirkskassenführenden verständlich und vereinfacht darzustellen?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Möglichkeit, mindestens die letzten 3 Jahre darzustellen.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Automatische Darstellung Privatdarlehen und des Grundstücksberichts</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 mit der Statistik 3 kann eigentlich niemand was anfangen“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Mehr Unterkonten/weniger Unterkonten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Auswertungen, die unabhängig vom Kassenführer erstellt werden können</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 </a:t>
            </a:r>
            <a:r>
              <a:rPr lang="de-DE" dirty="0" err="1">
                <a:solidFill>
                  <a:srgbClr val="303C66"/>
                </a:solidFill>
                <a:latin typeface="Arial" panose="020B0604020202020204" pitchFamily="34" charset="0"/>
                <a:cs typeface="Arial" panose="020B0604020202020204" pitchFamily="34" charset="0"/>
              </a:rPr>
              <a:t>MyEma</a:t>
            </a:r>
            <a:r>
              <a:rPr lang="de-DE" dirty="0">
                <a:solidFill>
                  <a:srgbClr val="303C66"/>
                </a:solidFill>
                <a:latin typeface="Arial" panose="020B0604020202020204" pitchFamily="34" charset="0"/>
                <a:cs typeface="Arial" panose="020B0604020202020204" pitchFamily="34" charset="0"/>
              </a:rPr>
              <a:t> ist Super“, „ Wir sind sehr zufrieden mit </a:t>
            </a:r>
            <a:r>
              <a:rPr lang="de-DE" dirty="0" err="1">
                <a:solidFill>
                  <a:srgbClr val="303C66"/>
                </a:solidFill>
                <a:latin typeface="Arial" panose="020B0604020202020204" pitchFamily="34" charset="0"/>
                <a:cs typeface="Arial" panose="020B0604020202020204" pitchFamily="34" charset="0"/>
              </a:rPr>
              <a:t>Synago</a:t>
            </a:r>
            <a:r>
              <a:rPr lang="de-DE" dirty="0">
                <a:solidFill>
                  <a:srgbClr val="303C66"/>
                </a:solidFill>
                <a:latin typeface="Arial" panose="020B0604020202020204" pitchFamily="34" charset="0"/>
                <a:cs typeface="Arial" panose="020B0604020202020204" pitchFamily="34" charset="0"/>
              </a:rPr>
              <a:t>“</a:t>
            </a: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„zu viel Bürokratie, vieles unnötig“</a:t>
            </a:r>
          </a:p>
          <a:p>
            <a:pPr marL="541338" indent="-342900">
              <a:spcAft>
                <a:spcPts val="900"/>
              </a:spcAft>
              <a:buFont typeface="Symbol" pitchFamily="2" charset="2"/>
              <a:buChar char="-"/>
            </a:pPr>
            <a:endParaRPr lang="de-DE" dirty="0">
              <a:solidFill>
                <a:srgbClr val="303C66"/>
              </a:solidFill>
              <a:latin typeface="Arial" panose="020B0604020202020204" pitchFamily="34" charset="0"/>
              <a:cs typeface="Arial" panose="020B0604020202020204" pitchFamily="34" charset="0"/>
            </a:endParaRPr>
          </a:p>
          <a:p>
            <a:pPr marL="541338" indent="-342900">
              <a:spcAft>
                <a:spcPts val="9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Weitere wertvolle Hinweise, teilweise sehr detailliert</a:t>
            </a:r>
          </a:p>
        </p:txBody>
      </p:sp>
    </p:spTree>
    <p:extLst>
      <p:ext uri="{BB962C8B-B14F-4D97-AF65-F5344CB8AC3E}">
        <p14:creationId xmlns:p14="http://schemas.microsoft.com/office/powerpoint/2010/main" val="111105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455066"/>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3. Bezirkskassenführung (2/3)</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B. Arbeitet ihr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zusätzlich zur Finanzstatistik </a:t>
            </a: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mit weiteren, selbst definierten Kennzahlen und Berichten</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 die ihr eigenhändig erstellt?</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Ja	</a:t>
            </a:r>
            <a:r>
              <a:rPr lang="de-DE" dirty="0">
                <a:solidFill>
                  <a:srgbClr val="303C66"/>
                </a:solidFill>
                <a:latin typeface="Arial" panose="020B0604020202020204" pitchFamily="34" charset="0"/>
                <a:cs typeface="Arial" panose="020B0604020202020204" pitchFamily="34" charset="0"/>
              </a:rPr>
              <a:t>	</a:t>
            </a: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37 (61%)</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Nein	23 (38%)</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endPar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endParaRPr>
          </a:p>
          <a:p>
            <a:pPr marL="198438" marR="0" lvl="0" indent="0" algn="l" defTabSz="914400" rtl="0" eaLnBrk="1" fontAlgn="auto" latinLnBrk="0" hangingPunct="1">
              <a:lnSpc>
                <a:spcPct val="100000"/>
              </a:lnSpc>
              <a:spcBef>
                <a:spcPts val="0"/>
              </a:spcBef>
              <a:spcAft>
                <a:spcPts val="900"/>
              </a:spcAft>
              <a:buClrTx/>
              <a:buSzTx/>
              <a:buFontTx/>
              <a:buNone/>
              <a:tabLst/>
              <a:defRPr/>
            </a:pPr>
            <a:endPar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C. Trennt ihr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in der Buchhaltung (egal ob in ausführlicher oder abgespeckter Form) die </a:t>
            </a: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Einnahmen und Ausgaben nach Gemeinden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innerhalb des Bezirks</a:t>
            </a: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Ja		29 (48%)</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Nein	26 (42%)</a:t>
            </a:r>
          </a:p>
        </p:txBody>
      </p:sp>
    </p:spTree>
    <p:extLst>
      <p:ext uri="{BB962C8B-B14F-4D97-AF65-F5344CB8AC3E}">
        <p14:creationId xmlns:p14="http://schemas.microsoft.com/office/powerpoint/2010/main" val="173593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1546577"/>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3. Bezirkskassenführung (3/3)</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D. </a:t>
            </a:r>
            <a:r>
              <a:rPr lang="de-DE" dirty="0">
                <a:solidFill>
                  <a:srgbClr val="303C66"/>
                </a:solidFill>
                <a:latin typeface="Arial" panose="020B0604020202020204" pitchFamily="34" charset="0"/>
                <a:cs typeface="Arial" panose="020B0604020202020204" pitchFamily="34" charset="0"/>
              </a:rPr>
              <a:t>Welche</a:t>
            </a:r>
            <a:r>
              <a:rPr lang="de-DE" b="1" dirty="0">
                <a:solidFill>
                  <a:srgbClr val="303C66"/>
                </a:solidFill>
                <a:latin typeface="Arial" panose="020B0604020202020204" pitchFamily="34" charset="0"/>
                <a:cs typeface="Arial" panose="020B0604020202020204" pitchFamily="34" charset="0"/>
              </a:rPr>
              <a:t> Vor- und/oder Nachteile </a:t>
            </a:r>
            <a:r>
              <a:rPr lang="de-DE" dirty="0">
                <a:solidFill>
                  <a:srgbClr val="303C66"/>
                </a:solidFill>
                <a:latin typeface="Arial" panose="020B0604020202020204" pitchFamily="34" charset="0"/>
                <a:cs typeface="Arial" panose="020B0604020202020204" pitchFamily="34" charset="0"/>
              </a:rPr>
              <a:t>seht ihr in der </a:t>
            </a:r>
            <a:r>
              <a:rPr lang="de-DE" b="1" dirty="0">
                <a:solidFill>
                  <a:srgbClr val="303C66"/>
                </a:solidFill>
                <a:latin typeface="Arial" panose="020B0604020202020204" pitchFamily="34" charset="0"/>
                <a:cs typeface="Arial" panose="020B0604020202020204" pitchFamily="34" charset="0"/>
              </a:rPr>
              <a:t>Auftrennung nach Gemeinden?</a:t>
            </a:r>
            <a:endParaRPr lang="de-DE" dirty="0">
              <a:solidFill>
                <a:srgbClr val="303C66"/>
              </a:solidFill>
              <a:latin typeface="Arial" panose="020B0604020202020204" pitchFamily="34" charset="0"/>
              <a:cs typeface="Arial" panose="020B0604020202020204" pitchFamily="34" charset="0"/>
            </a:endParaRPr>
          </a:p>
          <a:p>
            <a:pPr marL="198438">
              <a:spcAft>
                <a:spcPts val="900"/>
              </a:spcAft>
            </a:pPr>
            <a:endParaRPr lang="de-DE" dirty="0">
              <a:solidFill>
                <a:srgbClr val="303C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4C91CC8-4250-5E31-C93F-5903B51CD91C}"/>
              </a:ext>
            </a:extLst>
          </p:cNvPr>
          <p:cNvSpPr txBox="1"/>
          <p:nvPr/>
        </p:nvSpPr>
        <p:spPr>
          <a:xfrm>
            <a:off x="352302" y="2424414"/>
            <a:ext cx="6094520" cy="3277820"/>
          </a:xfrm>
          <a:prstGeom prst="rect">
            <a:avLst/>
          </a:prstGeom>
          <a:noFill/>
        </p:spPr>
        <p:txBody>
          <a:bodyPr wrap="square">
            <a:spAutoFit/>
          </a:bodyPr>
          <a:lstStyle/>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Motivation für die Arbeit</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Transparenz/ bei Kollekten, Spenden, Beiträgen und Immobilien</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Bewusstsein für die Finanzen nach Entstehung</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Für strategische Überlegungen sinnvoll/Überblick notwendig</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Finanzkraft der einzelnen Gemeinden ist transparent</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Grundlage für (Investitions-) Entscheidungen</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Wichtig für interne Aufteilung der Umlage</a:t>
            </a:r>
          </a:p>
        </p:txBody>
      </p:sp>
      <p:sp>
        <p:nvSpPr>
          <p:cNvPr id="5" name="TextBox 4">
            <a:extLst>
              <a:ext uri="{FF2B5EF4-FFF2-40B4-BE49-F238E27FC236}">
                <a16:creationId xmlns:a16="http://schemas.microsoft.com/office/drawing/2014/main" id="{035A300E-4CAA-B592-EAD6-10F67561D235}"/>
              </a:ext>
            </a:extLst>
          </p:cNvPr>
          <p:cNvSpPr txBox="1"/>
          <p:nvPr/>
        </p:nvSpPr>
        <p:spPr>
          <a:xfrm>
            <a:off x="7190912" y="2424414"/>
            <a:ext cx="4536490" cy="2100575"/>
          </a:xfrm>
          <a:prstGeom prst="rect">
            <a:avLst/>
          </a:prstGeom>
          <a:noFill/>
        </p:spPr>
        <p:txBody>
          <a:bodyPr wrap="square">
            <a:spAutoFit/>
          </a:bodyPr>
          <a:lstStyle/>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Resignation bei negativer Entwicklung</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Erhöhter Aufwand in der Buchhaltung</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Kann trennend wirken</a:t>
            </a:r>
          </a:p>
          <a:p>
            <a:pPr marL="541338" indent="-342900">
              <a:spcAft>
                <a:spcPts val="900"/>
              </a:spcAft>
              <a:buFont typeface="Systemschrift Normal"/>
              <a:buChar char="-"/>
            </a:pPr>
            <a:r>
              <a:rPr lang="de-DE" dirty="0">
                <a:solidFill>
                  <a:srgbClr val="303C66"/>
                </a:solidFill>
                <a:latin typeface="Arial" panose="020B0604020202020204" pitchFamily="34" charset="0"/>
                <a:cs typeface="Arial" panose="020B0604020202020204" pitchFamily="34" charset="0"/>
              </a:rPr>
              <a:t>Diskussionen, für was wurde gespendet/Gefahr der Missgunst</a:t>
            </a:r>
          </a:p>
        </p:txBody>
      </p:sp>
    </p:spTree>
    <p:extLst>
      <p:ext uri="{BB962C8B-B14F-4D97-AF65-F5344CB8AC3E}">
        <p14:creationId xmlns:p14="http://schemas.microsoft.com/office/powerpoint/2010/main" val="124504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329664"/>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4. Immobilien</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A.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Welche der folgende </a:t>
            </a: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Kompetenzen bzw. Know-how gibt es in eurem Bezirk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um die Immobilen zu verwalten?</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Abrechnung		33 (54%)</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Instandhaltung	38 (62%)</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Vermietung		28 (46%)</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Sonstiges 		(1 Antwort: Baurecht)</a:t>
            </a:r>
          </a:p>
          <a:p>
            <a:pPr marL="198438" marR="0" lvl="0" indent="0" algn="l" defTabSz="914400" rtl="0" eaLnBrk="1" fontAlgn="auto" latinLnBrk="0" hangingPunct="1">
              <a:lnSpc>
                <a:spcPct val="100000"/>
              </a:lnSpc>
              <a:spcBef>
                <a:spcPts val="0"/>
              </a:spcBef>
              <a:spcAft>
                <a:spcPts val="900"/>
              </a:spcAft>
              <a:buClrTx/>
              <a:buSzTx/>
              <a:buFontTx/>
              <a:buNone/>
              <a:tabLst/>
              <a:defRPr/>
            </a:pPr>
            <a:endPar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B. Vermietet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ihr</a:t>
            </a: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 dauerhaft oder punktuell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Räumlichkeiten?</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Ja		53 (87%)</a:t>
            </a:r>
          </a:p>
          <a:p>
            <a:pPr marL="541338" indent="-342900">
              <a:spcAft>
                <a:spcPts val="800"/>
              </a:spcAft>
              <a:buFont typeface="Symbol" pitchFamily="2" charset="2"/>
              <a:buChar cha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Nein	6 (10%)</a:t>
            </a:r>
            <a:endParaRPr lang="de-DE" dirty="0">
              <a:solidFill>
                <a:srgbClr val="303C66"/>
              </a:solidFill>
              <a:latin typeface="Arial" panose="020B0604020202020204" pitchFamily="34" charset="0"/>
              <a:cs typeface="Arial" panose="020B0604020202020204" pitchFamily="34" charset="0"/>
            </a:endParaRPr>
          </a:p>
          <a:p>
            <a:pPr>
              <a:spcAft>
                <a:spcPts val="800"/>
              </a:spcAft>
            </a:pPr>
            <a:endParaRPr lang="de-DE" dirty="0">
              <a:solidFill>
                <a:srgbClr val="303C66"/>
              </a:solidFill>
              <a:latin typeface="Arial" panose="020B0604020202020204" pitchFamily="34" charset="0"/>
              <a:cs typeface="Arial" panose="020B0604020202020204" pitchFamily="34" charset="0"/>
            </a:endParaRPr>
          </a:p>
          <a:p>
            <a:pPr marL="198438">
              <a:spcAft>
                <a:spcPts val="900"/>
              </a:spcAft>
              <a:defRPr/>
            </a:pPr>
            <a:r>
              <a:rPr lang="de-DE" dirty="0">
                <a:solidFill>
                  <a:srgbClr val="303C66"/>
                </a:solidFill>
                <a:latin typeface="Arial" panose="020B0604020202020204" pitchFamily="34" charset="0"/>
                <a:cs typeface="Arial" panose="020B0604020202020204" pitchFamily="34" charset="0"/>
              </a:rPr>
              <a:t>Beispiele:  Gemeinderäume punktuell oder regelmäßig, Mietwohnungen</a:t>
            </a:r>
          </a:p>
        </p:txBody>
      </p:sp>
    </p:spTree>
    <p:extLst>
      <p:ext uri="{BB962C8B-B14F-4D97-AF65-F5344CB8AC3E}">
        <p14:creationId xmlns:p14="http://schemas.microsoft.com/office/powerpoint/2010/main" val="390448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516895"/>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5. Fundraising</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A. </a:t>
            </a:r>
            <a:r>
              <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Gibt es </a:t>
            </a:r>
            <a:r>
              <a:rPr kumimoji="0" lang="de-DE" b="1"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erfolgreiche Modelle zur Gewinnung von Drittmitteln?</a:t>
            </a:r>
            <a:endParaRPr kumimoji="0" lang="de-DE"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endParaRP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Ja		8  (13%)</a:t>
            </a:r>
          </a:p>
          <a:p>
            <a:pPr marL="541338" marR="0" lvl="0" indent="-342900" algn="l" defTabSz="914400" rtl="0" eaLnBrk="1" fontAlgn="auto" latinLnBrk="0" hangingPunct="1">
              <a:lnSpc>
                <a:spcPct val="100000"/>
              </a:lnSpc>
              <a:spcBef>
                <a:spcPts val="0"/>
              </a:spcBef>
              <a:spcAft>
                <a:spcPts val="900"/>
              </a:spcAft>
              <a:buClrTx/>
              <a:buSzTx/>
              <a:buFont typeface="Symbol" pitchFamily="2" charset="2"/>
              <a:buChar char="-"/>
              <a:tabLst/>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Nein	45 (74%)</a:t>
            </a:r>
          </a:p>
          <a:p>
            <a:pPr marL="198438" marR="0" lvl="0" algn="l" defTabSz="914400" rtl="0" eaLnBrk="1" fontAlgn="auto" latinLnBrk="0" hangingPunct="1">
              <a:lnSpc>
                <a:spcPct val="100000"/>
              </a:lnSpc>
              <a:spcBef>
                <a:spcPts val="0"/>
              </a:spcBef>
              <a:spcAft>
                <a:spcPts val="900"/>
              </a:spcAft>
              <a:buClrTx/>
              <a:buSzTx/>
              <a:tabLst/>
              <a:defRPr/>
            </a:pPr>
            <a:endPar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endParaRPr>
          </a:p>
          <a:p>
            <a:pPr marL="11113" marR="0" lvl="0" algn="l" defTabSz="914400" rtl="0" eaLnBrk="1" fontAlgn="auto" latinLnBrk="0" hangingPunct="1">
              <a:lnSpc>
                <a:spcPct val="100000"/>
              </a:lnSpc>
              <a:spcBef>
                <a:spcPts val="0"/>
              </a:spcBef>
              <a:spcAft>
                <a:spcPts val="900"/>
              </a:spcAft>
              <a:buClrTx/>
              <a:buSzTx/>
              <a:defRPr/>
            </a:pPr>
            <a:r>
              <a:rPr kumimoji="0" lang="de-DE" b="0" i="0" u="none" strike="noStrike" kern="1200" cap="none" spc="0" normalizeH="0" baseline="0" noProof="0" dirty="0">
                <a:ln>
                  <a:noFill/>
                </a:ln>
                <a:solidFill>
                  <a:srgbClr val="303C66"/>
                </a:solidFill>
                <a:effectLst/>
                <a:uLnTx/>
                <a:uFillTx/>
                <a:latin typeface="Arial" panose="020B0604020202020204" pitchFamily="34" charset="0"/>
                <a:ea typeface="+mn-ea"/>
                <a:cs typeface="Arial" panose="020B0604020202020204" pitchFamily="34" charset="0"/>
              </a:rPr>
              <a:t>Beispiele:</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Vermietung Gemeinderäume an: Geflüchtete, andere Gemeinden, Stadt, Volkshochschule, Kindergärten, private Feiern, Eigentümerversammlungen, Diakonie, Musikschule, Vereine,   …. Teilweise mit diakonischem/christlichem Fokus oder auch ohne</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Stadtlauf/ Bazar mit vielen Gemeindefremden</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Freizeiten, Kinderkleider- und Spielzeugbörsen</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Zuschüsse für Kinder-/Jugendarbeit, Seniorenarbeit, Stadtteilarbeit, Menschen ohne Wohnung Gebäudesanierung ….</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Zuschussgeber: Kommunen, Landkreise, Stiftungen, private Spender über Förderverein</a:t>
            </a:r>
          </a:p>
        </p:txBody>
      </p:sp>
    </p:spTree>
    <p:extLst>
      <p:ext uri="{BB962C8B-B14F-4D97-AF65-F5344CB8AC3E}">
        <p14:creationId xmlns:p14="http://schemas.microsoft.com/office/powerpoint/2010/main" val="183434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962897"/>
          </a:xfrm>
          <a:prstGeom prst="rect">
            <a:avLst/>
          </a:prstGeom>
          <a:noFill/>
        </p:spPr>
        <p:txBody>
          <a:bodyPr wrap="square" rtlCol="0">
            <a:spAutoFit/>
          </a:bodyPr>
          <a:lstStyle/>
          <a:p>
            <a:pPr>
              <a:spcAft>
                <a:spcPts val="900"/>
              </a:spcAft>
            </a:pPr>
            <a:r>
              <a:rPr lang="de-DE" b="1" dirty="0">
                <a:solidFill>
                  <a:srgbClr val="303C66"/>
                </a:solidFill>
                <a:latin typeface="Arial" panose="020B0604020202020204" pitchFamily="34" charset="0"/>
                <a:cs typeface="Arial" panose="020B0604020202020204" pitchFamily="34" charset="0"/>
              </a:rPr>
              <a:t>Fazit:</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In den Gemeinden und Bezirken wird sehr engagiert gearbeitet</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Es klingt Sorge um die Zukunft durch</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Die Ressourcen (personell und finanziell) sind unterschiedlich</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Die Fachkenntnisse im Bereich Finanzen und </a:t>
            </a:r>
            <a:r>
              <a:rPr lang="de-DE" dirty="0" err="1">
                <a:solidFill>
                  <a:srgbClr val="303C66"/>
                </a:solidFill>
                <a:latin typeface="Arial" panose="020B0604020202020204" pitchFamily="34" charset="0"/>
                <a:cs typeface="Arial" panose="020B0604020202020204" pitchFamily="34" charset="0"/>
              </a:rPr>
              <a:t>Immoblien</a:t>
            </a:r>
            <a:r>
              <a:rPr lang="de-DE" dirty="0">
                <a:solidFill>
                  <a:srgbClr val="303C66"/>
                </a:solidFill>
                <a:latin typeface="Arial" panose="020B0604020202020204" pitchFamily="34" charset="0"/>
                <a:cs typeface="Arial" panose="020B0604020202020204" pitchFamily="34" charset="0"/>
              </a:rPr>
              <a:t> sind unterschiedlich</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Es gibt viele  Strukturen und Instrumente, die aber sehr heterogen genutzt werden</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Die Entscheidungsmechanismen und die Verantwortlichkeiten für die Entscheidungen und die Folgen sind nicht in allen Gemeinden transparent/werden nicht konsequent gelebt.</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Es gibt  in manchen Gemeinden sehr gute Ideen und funktionierende Projekte/Vorgehensweisen</a:t>
            </a:r>
          </a:p>
          <a:p>
            <a:pPr marL="541338" indent="-342900">
              <a:spcAft>
                <a:spcPts val="900"/>
              </a:spcAft>
              <a:buFont typeface="Symbol" pitchFamily="2" charset="2"/>
              <a:buChar char="-"/>
              <a:defRPr/>
            </a:pPr>
            <a:r>
              <a:rPr lang="de-DE" dirty="0">
                <a:solidFill>
                  <a:srgbClr val="303C66"/>
                </a:solidFill>
                <a:latin typeface="Arial" panose="020B0604020202020204" pitchFamily="34" charset="0"/>
                <a:cs typeface="Arial" panose="020B0604020202020204" pitchFamily="34" charset="0"/>
              </a:rPr>
              <a:t>Es gibt sehr gut geführte Gemeinden und Bezirke mit umfangreichem </a:t>
            </a:r>
            <a:r>
              <a:rPr lang="de-DE" dirty="0" err="1">
                <a:solidFill>
                  <a:srgbClr val="303C66"/>
                </a:solidFill>
                <a:latin typeface="Arial" panose="020B0604020202020204" pitchFamily="34" charset="0"/>
                <a:cs typeface="Arial" panose="020B0604020202020204" pitchFamily="34" charset="0"/>
              </a:rPr>
              <a:t>KnowHow</a:t>
            </a:r>
            <a:endParaRPr lang="de-DE" dirty="0">
              <a:solidFill>
                <a:srgbClr val="303C66"/>
              </a:solidFill>
              <a:latin typeface="Arial" panose="020B0604020202020204" pitchFamily="34" charset="0"/>
              <a:cs typeface="Arial" panose="020B0604020202020204" pitchFamily="34" charset="0"/>
            </a:endParaRPr>
          </a:p>
          <a:p>
            <a:pPr marL="198438">
              <a:spcAft>
                <a:spcPts val="900"/>
              </a:spcAft>
              <a:defRPr/>
            </a:pPr>
            <a:endParaRPr lang="de-DE" b="1" dirty="0">
              <a:solidFill>
                <a:schemeClr val="accent6"/>
              </a:solidFill>
              <a:latin typeface="Arial" panose="020B0604020202020204" pitchFamily="34" charset="0"/>
              <a:cs typeface="Arial" panose="020B0604020202020204" pitchFamily="34" charset="0"/>
            </a:endParaRPr>
          </a:p>
          <a:p>
            <a:pPr marL="198438">
              <a:spcAft>
                <a:spcPts val="900"/>
              </a:spcAft>
              <a:tabLst>
                <a:tab pos="538163" algn="l"/>
              </a:tabLst>
              <a:defRPr/>
            </a:pPr>
            <a:r>
              <a:rPr lang="de-DE" b="1">
                <a:solidFill>
                  <a:schemeClr val="accent6"/>
                </a:solidFill>
                <a:latin typeface="Arial" panose="020B0604020202020204" pitchFamily="34" charset="0"/>
                <a:cs typeface="Arial" panose="020B0604020202020204" pitchFamily="34" charset="0"/>
                <a:sym typeface="Wingdings" panose="05000000000000000000" pitchFamily="2" charset="2"/>
              </a:rPr>
              <a:t>	 </a:t>
            </a:r>
            <a:r>
              <a:rPr lang="de-DE" b="1">
                <a:solidFill>
                  <a:schemeClr val="accent6"/>
                </a:solidFill>
                <a:latin typeface="Arial" panose="020B0604020202020204" pitchFamily="34" charset="0"/>
                <a:cs typeface="Arial" panose="020B0604020202020204" pitchFamily="34" charset="0"/>
              </a:rPr>
              <a:t>Es </a:t>
            </a:r>
            <a:r>
              <a:rPr lang="de-DE" b="1" dirty="0">
                <a:solidFill>
                  <a:schemeClr val="accent6"/>
                </a:solidFill>
                <a:latin typeface="Arial" panose="020B0604020202020204" pitchFamily="34" charset="0"/>
                <a:cs typeface="Arial" panose="020B0604020202020204" pitchFamily="34" charset="0"/>
              </a:rPr>
              <a:t>ist eine gute Basis da, auf die man aufbauen kann.</a:t>
            </a:r>
          </a:p>
        </p:txBody>
      </p:sp>
    </p:spTree>
    <p:extLst>
      <p:ext uri="{BB962C8B-B14F-4D97-AF65-F5344CB8AC3E}">
        <p14:creationId xmlns:p14="http://schemas.microsoft.com/office/powerpoint/2010/main" val="115273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ECB5F6-1C48-AA8A-42FA-93DDE0640553}"/>
              </a:ext>
            </a:extLst>
          </p:cNvPr>
          <p:cNvSpPr txBox="1"/>
          <p:nvPr/>
        </p:nvSpPr>
        <p:spPr>
          <a:xfrm>
            <a:off x="2205463" y="3090991"/>
            <a:ext cx="7494201" cy="830997"/>
          </a:xfrm>
          <a:prstGeom prst="rect">
            <a:avLst/>
          </a:prstGeom>
          <a:noFill/>
        </p:spPr>
        <p:txBody>
          <a:bodyPr wrap="square" rtlCol="0">
            <a:spAutoFit/>
          </a:bodyPr>
          <a:lstStyle/>
          <a:p>
            <a:pPr algn="ctr"/>
            <a:r>
              <a:rPr lang="de-DE" sz="4800" b="1" dirty="0">
                <a:solidFill>
                  <a:srgbClr val="ED7D31"/>
                </a:solidFill>
                <a:latin typeface="OfficinaSansITCStd Book" panose="02000506040000020004" pitchFamily="2" charset="0"/>
              </a:rPr>
              <a:t>Begrüßung und Andacht</a:t>
            </a:r>
          </a:p>
        </p:txBody>
      </p:sp>
      <p:grpSp>
        <p:nvGrpSpPr>
          <p:cNvPr id="5" name="Gruppieren 4">
            <a:extLst>
              <a:ext uri="{FF2B5EF4-FFF2-40B4-BE49-F238E27FC236}">
                <a16:creationId xmlns:a16="http://schemas.microsoft.com/office/drawing/2014/main" id="{504FEE3A-9563-7768-E3A2-238849C03325}"/>
              </a:ext>
            </a:extLst>
          </p:cNvPr>
          <p:cNvGrpSpPr/>
          <p:nvPr/>
        </p:nvGrpSpPr>
        <p:grpSpPr>
          <a:xfrm>
            <a:off x="-148393" y="171450"/>
            <a:ext cx="6723054" cy="1916642"/>
            <a:chOff x="-148393" y="171450"/>
            <a:chExt cx="6723054" cy="1916642"/>
          </a:xfrm>
        </p:grpSpPr>
        <p:pic>
          <p:nvPicPr>
            <p:cNvPr id="6" name="Grafik 5">
              <a:extLst>
                <a:ext uri="{FF2B5EF4-FFF2-40B4-BE49-F238E27FC236}">
                  <a16:creationId xmlns:a16="http://schemas.microsoft.com/office/drawing/2014/main" id="{DFF7F2DA-1164-61A7-5B94-573A5D836F1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8393" y="171450"/>
              <a:ext cx="6723054" cy="1916642"/>
            </a:xfrm>
            <a:prstGeom prst="rect">
              <a:avLst/>
            </a:prstGeom>
          </p:spPr>
        </p:pic>
        <p:sp>
          <p:nvSpPr>
            <p:cNvPr id="7" name="Rechteck 6">
              <a:extLst>
                <a:ext uri="{FF2B5EF4-FFF2-40B4-BE49-F238E27FC236}">
                  <a16:creationId xmlns:a16="http://schemas.microsoft.com/office/drawing/2014/main" id="{4A3B24A4-2439-4064-38E3-6B657A837F1C}"/>
                </a:ext>
              </a:extLst>
            </p:cNvPr>
            <p:cNvSpPr/>
            <p:nvPr/>
          </p:nvSpPr>
          <p:spPr>
            <a:xfrm>
              <a:off x="-138869" y="1140619"/>
              <a:ext cx="148393" cy="857249"/>
            </a:xfrm>
            <a:prstGeom prst="rect">
              <a:avLst/>
            </a:prstGeom>
            <a:solidFill>
              <a:srgbClr val="2D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580064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ECB5F6-1C48-AA8A-42FA-93DDE0640553}"/>
              </a:ext>
            </a:extLst>
          </p:cNvPr>
          <p:cNvSpPr txBox="1"/>
          <p:nvPr/>
        </p:nvSpPr>
        <p:spPr>
          <a:xfrm>
            <a:off x="984069" y="3013501"/>
            <a:ext cx="10607040" cy="830997"/>
          </a:xfrm>
          <a:prstGeom prst="rect">
            <a:avLst/>
          </a:prstGeom>
          <a:noFill/>
        </p:spPr>
        <p:txBody>
          <a:bodyPr wrap="square" rtlCol="0">
            <a:spAutoFit/>
          </a:bodyPr>
          <a:lstStyle/>
          <a:p>
            <a:pPr>
              <a:tabLst>
                <a:tab pos="719138" algn="l"/>
              </a:tabLst>
            </a:pPr>
            <a:r>
              <a:rPr lang="de-DE" sz="4800" b="1" dirty="0">
                <a:solidFill>
                  <a:schemeClr val="accent6">
                    <a:lumMod val="75000"/>
                  </a:schemeClr>
                </a:solidFill>
                <a:latin typeface="OfficinaSansITCStd Book" panose="02000506040000020004" pitchFamily="2" charset="0"/>
              </a:rPr>
              <a:t>3. 	Transparenz schaffen</a:t>
            </a:r>
          </a:p>
        </p:txBody>
      </p:sp>
      <p:grpSp>
        <p:nvGrpSpPr>
          <p:cNvPr id="3" name="Gruppieren 2">
            <a:extLst>
              <a:ext uri="{FF2B5EF4-FFF2-40B4-BE49-F238E27FC236}">
                <a16:creationId xmlns:a16="http://schemas.microsoft.com/office/drawing/2014/main" id="{FD171A5F-C53D-1257-A50E-5C0F976931D3}"/>
              </a:ext>
            </a:extLst>
          </p:cNvPr>
          <p:cNvGrpSpPr/>
          <p:nvPr/>
        </p:nvGrpSpPr>
        <p:grpSpPr>
          <a:xfrm>
            <a:off x="-148393" y="171450"/>
            <a:ext cx="6723054" cy="1916642"/>
            <a:chOff x="-148393" y="171450"/>
            <a:chExt cx="6723054" cy="1916642"/>
          </a:xfrm>
        </p:grpSpPr>
        <p:pic>
          <p:nvPicPr>
            <p:cNvPr id="5" name="Grafik 4">
              <a:extLst>
                <a:ext uri="{FF2B5EF4-FFF2-40B4-BE49-F238E27FC236}">
                  <a16:creationId xmlns:a16="http://schemas.microsoft.com/office/drawing/2014/main" id="{754494E1-5546-BC57-231F-6C24C5CBB4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8393" y="171450"/>
              <a:ext cx="6723054" cy="1916642"/>
            </a:xfrm>
            <a:prstGeom prst="rect">
              <a:avLst/>
            </a:prstGeom>
          </p:spPr>
        </p:pic>
        <p:sp>
          <p:nvSpPr>
            <p:cNvPr id="6" name="Rechteck 5">
              <a:extLst>
                <a:ext uri="{FF2B5EF4-FFF2-40B4-BE49-F238E27FC236}">
                  <a16:creationId xmlns:a16="http://schemas.microsoft.com/office/drawing/2014/main" id="{6BA15FE3-CDA0-0E6E-9830-2E39D2B19CA1}"/>
                </a:ext>
              </a:extLst>
            </p:cNvPr>
            <p:cNvSpPr/>
            <p:nvPr/>
          </p:nvSpPr>
          <p:spPr>
            <a:xfrm>
              <a:off x="-138869" y="1140619"/>
              <a:ext cx="148393" cy="857249"/>
            </a:xfrm>
            <a:prstGeom prst="rect">
              <a:avLst/>
            </a:prstGeom>
            <a:solidFill>
              <a:srgbClr val="2D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905604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9018879"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3. Transparenz schaffen</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3439403"/>
          </a:xfrm>
          <a:prstGeom prst="rect">
            <a:avLst/>
          </a:prstGeom>
          <a:noFill/>
        </p:spPr>
        <p:txBody>
          <a:bodyPr wrap="square" rtlCol="0">
            <a:spAutoFit/>
          </a:bodyPr>
          <a:lstStyle/>
          <a:p>
            <a:pPr>
              <a:spcAft>
                <a:spcPts val="900"/>
              </a:spcAft>
              <a:defRPr/>
            </a:pPr>
            <a:r>
              <a:rPr lang="de-DE" b="1" dirty="0">
                <a:solidFill>
                  <a:srgbClr val="303C66"/>
                </a:solidFill>
                <a:latin typeface="Arial" panose="020B0604020202020204" pitchFamily="34" charset="0"/>
                <a:cs typeface="Arial" panose="020B0604020202020204" pitchFamily="34" charset="0"/>
              </a:rPr>
              <a:t>Zielsetzungen</a:t>
            </a:r>
          </a:p>
          <a:p>
            <a:pPr marL="285750"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SJK und Bezirke benötigen eine andere </a:t>
            </a:r>
            <a:r>
              <a:rPr lang="de-DE" dirty="0">
                <a:solidFill>
                  <a:schemeClr val="accent6"/>
                </a:solidFill>
                <a:latin typeface="Arial" panose="020B0604020202020204" pitchFamily="34" charset="0"/>
                <a:cs typeface="Arial" panose="020B0604020202020204" pitchFamily="34" charset="0"/>
              </a:rPr>
              <a:t>Finanzberichterstattung</a:t>
            </a:r>
            <a:r>
              <a:rPr lang="de-DE" dirty="0">
                <a:solidFill>
                  <a:srgbClr val="303C66"/>
                </a:solidFill>
                <a:latin typeface="Arial" panose="020B0604020202020204" pitchFamily="34" charset="0"/>
                <a:cs typeface="Arial" panose="020B0604020202020204" pitchFamily="34" charset="0"/>
              </a:rPr>
              <a:t>. Die Finanzstatistik muss </a:t>
            </a:r>
            <a:r>
              <a:rPr lang="de-DE" dirty="0">
                <a:solidFill>
                  <a:schemeClr val="accent6"/>
                </a:solidFill>
                <a:latin typeface="Arial" panose="020B0604020202020204" pitchFamily="34" charset="0"/>
                <a:cs typeface="Arial" panose="020B0604020202020204" pitchFamily="34" charset="0"/>
              </a:rPr>
              <a:t>aussagekräftiger</a:t>
            </a:r>
            <a:r>
              <a:rPr lang="de-DE" dirty="0">
                <a:solidFill>
                  <a:srgbClr val="303C66"/>
                </a:solidFill>
                <a:latin typeface="Arial" panose="020B0604020202020204" pitchFamily="34" charset="0"/>
                <a:cs typeface="Arial" panose="020B0604020202020204" pitchFamily="34" charset="0"/>
              </a:rPr>
              <a:t> werden</a:t>
            </a:r>
          </a:p>
          <a:p>
            <a:pPr marL="285750"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Es soll für einzelne Punkte ein </a:t>
            </a:r>
            <a:r>
              <a:rPr lang="de-DE" dirty="0">
                <a:solidFill>
                  <a:schemeClr val="accent6"/>
                </a:solidFill>
                <a:latin typeface="Arial" panose="020B0604020202020204" pitchFamily="34" charset="0"/>
                <a:cs typeface="Arial" panose="020B0604020202020204" pitchFamily="34" charset="0"/>
              </a:rPr>
              <a:t>„Quervergleich“ zur SJK </a:t>
            </a:r>
            <a:r>
              <a:rPr lang="de-DE" dirty="0">
                <a:solidFill>
                  <a:srgbClr val="303C66"/>
                </a:solidFill>
                <a:latin typeface="Arial" panose="020B0604020202020204" pitchFamily="34" charset="0"/>
                <a:cs typeface="Arial" panose="020B0604020202020204" pitchFamily="34" charset="0"/>
              </a:rPr>
              <a:t>möglich sein, um seine eigene Situation besser bewerten zu können</a:t>
            </a:r>
          </a:p>
          <a:p>
            <a:pPr marL="285750"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Den Bezirken soll ein </a:t>
            </a:r>
            <a:r>
              <a:rPr lang="de-DE" dirty="0">
                <a:solidFill>
                  <a:schemeClr val="accent6"/>
                </a:solidFill>
                <a:latin typeface="Arial" panose="020B0604020202020204" pitchFamily="34" charset="0"/>
                <a:cs typeface="Arial" panose="020B0604020202020204" pitchFamily="34" charset="0"/>
              </a:rPr>
              <a:t>Tool</a:t>
            </a:r>
            <a:r>
              <a:rPr lang="de-DE" dirty="0">
                <a:solidFill>
                  <a:srgbClr val="303C66"/>
                </a:solidFill>
                <a:latin typeface="Arial" panose="020B0604020202020204" pitchFamily="34" charset="0"/>
                <a:cs typeface="Arial" panose="020B0604020202020204" pitchFamily="34" charset="0"/>
              </a:rPr>
              <a:t> an die Hand gegeben werden, um sich strukturiert mit ihrer </a:t>
            </a:r>
            <a:r>
              <a:rPr lang="de-DE" dirty="0">
                <a:solidFill>
                  <a:schemeClr val="accent6"/>
                </a:solidFill>
                <a:latin typeface="Arial" panose="020B0604020202020204" pitchFamily="34" charset="0"/>
                <a:cs typeface="Arial" panose="020B0604020202020204" pitchFamily="34" charset="0"/>
              </a:rPr>
              <a:t>finanziellen Entwicklung in der Zukunft auseinandersetzen</a:t>
            </a:r>
            <a:r>
              <a:rPr lang="de-DE" dirty="0">
                <a:solidFill>
                  <a:srgbClr val="303C66"/>
                </a:solidFill>
                <a:latin typeface="Arial" panose="020B0604020202020204" pitchFamily="34" charset="0"/>
                <a:cs typeface="Arial" panose="020B0604020202020204" pitchFamily="34" charset="0"/>
              </a:rPr>
              <a:t> zu können um Investitionen besser beurteilen und Handlungsbedarf erkennen zu können</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44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9018879"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3. Transparenz schaffen</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385816"/>
          </a:xfrm>
          <a:prstGeom prst="rect">
            <a:avLst/>
          </a:prstGeom>
          <a:noFill/>
        </p:spPr>
        <p:txBody>
          <a:bodyPr wrap="square" rtlCol="0">
            <a:spAutoFit/>
          </a:bodyPr>
          <a:lstStyle/>
          <a:p>
            <a:pPr>
              <a:spcAft>
                <a:spcPts val="900"/>
              </a:spcAft>
              <a:defRPr/>
            </a:pPr>
            <a:r>
              <a:rPr lang="de-DE" b="1" dirty="0">
                <a:solidFill>
                  <a:srgbClr val="303C66"/>
                </a:solidFill>
                <a:latin typeface="Arial" panose="020B0604020202020204" pitchFamily="34" charset="0"/>
                <a:cs typeface="Arial" panose="020B0604020202020204" pitchFamily="34" charset="0"/>
              </a:rPr>
              <a:t>Struktur einer neuen Finanzstatistik 1. Teil „Einnahmen und Ausgaben“</a:t>
            </a:r>
          </a:p>
          <a:p>
            <a:pPr>
              <a:spcAft>
                <a:spcPts val="900"/>
              </a:spcAft>
              <a:defRPr/>
            </a:pPr>
            <a:endParaRPr lang="de-DE" b="1" dirty="0">
              <a:solidFill>
                <a:srgbClr val="303C66"/>
              </a:solidFill>
              <a:latin typeface="Arial" panose="020B0604020202020204" pitchFamily="34" charset="0"/>
              <a:cs typeface="Arial" panose="020B0604020202020204" pitchFamily="34" charset="0"/>
            </a:endParaRP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Trennung von „Betrieb der Gemeinde“ und reinen „Vermögenspositionen“</a:t>
            </a: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Stärkere Aufgliederung einzelner Positionen als bisher zur Bildung aussagekräftige Kennzahlen und Größen</a:t>
            </a: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Direkter Vorjahresvergleich</a:t>
            </a: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Die Daten sind mit der bisherigen Finanzstatistik kompatibel </a:t>
            </a:r>
            <a:br>
              <a:rPr lang="de-DE" dirty="0">
                <a:solidFill>
                  <a:srgbClr val="303C66"/>
                </a:solidFill>
                <a:latin typeface="Arial" panose="020B0604020202020204" pitchFamily="34" charset="0"/>
                <a:cs typeface="Arial" panose="020B0604020202020204" pitchFamily="34" charset="0"/>
              </a:rPr>
            </a:br>
            <a:r>
              <a:rPr lang="de-DE" dirty="0">
                <a:solidFill>
                  <a:srgbClr val="303C66"/>
                </a:solidFill>
                <a:latin typeface="Arial" panose="020B0604020202020204" pitchFamily="34" charset="0"/>
                <a:cs typeface="Arial" panose="020B0604020202020204" pitchFamily="34" charset="0"/>
              </a:rPr>
              <a:t>(erforderlich für ZK)</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F534CCE1-C488-5A30-7949-D38FFC63707E}"/>
              </a:ext>
            </a:extLst>
          </p:cNvPr>
          <p:cNvPicPr>
            <a:picLocks noChangeAspect="1"/>
          </p:cNvPicPr>
          <p:nvPr/>
        </p:nvPicPr>
        <p:blipFill>
          <a:blip r:embed="rId2"/>
          <a:stretch>
            <a:fillRect/>
          </a:stretch>
        </p:blipFill>
        <p:spPr>
          <a:xfrm>
            <a:off x="718128" y="1523297"/>
            <a:ext cx="6581775" cy="5210175"/>
          </a:xfrm>
          <a:prstGeom prst="rect">
            <a:avLst/>
          </a:prstGeom>
          <a:solidFill>
            <a:schemeClr val="accent1">
              <a:lumMod val="20000"/>
              <a:lumOff val="80000"/>
            </a:schemeClr>
          </a:solidFill>
        </p:spPr>
      </p:pic>
    </p:spTree>
    <p:extLst>
      <p:ext uri="{BB962C8B-B14F-4D97-AF65-F5344CB8AC3E}">
        <p14:creationId xmlns:p14="http://schemas.microsoft.com/office/powerpoint/2010/main" val="410799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9018879"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3. Transparenz schaffen</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724644"/>
          </a:xfrm>
          <a:prstGeom prst="rect">
            <a:avLst/>
          </a:prstGeom>
          <a:noFill/>
        </p:spPr>
        <p:txBody>
          <a:bodyPr wrap="square" rtlCol="0">
            <a:spAutoFit/>
          </a:bodyPr>
          <a:lstStyle/>
          <a:p>
            <a:pPr>
              <a:spcAft>
                <a:spcPts val="900"/>
              </a:spcAft>
              <a:defRPr/>
            </a:pPr>
            <a:r>
              <a:rPr lang="de-DE" b="1" dirty="0">
                <a:solidFill>
                  <a:srgbClr val="303C66"/>
                </a:solidFill>
                <a:latin typeface="Arial" panose="020B0604020202020204" pitchFamily="34" charset="0"/>
                <a:cs typeface="Arial" panose="020B0604020202020204" pitchFamily="34" charset="0"/>
              </a:rPr>
              <a:t>Struktur einer neuen Finanzstatistik 1. Teil „Einnahmen und Ausgaben“</a:t>
            </a:r>
          </a:p>
          <a:p>
            <a:pPr>
              <a:spcAft>
                <a:spcPts val="900"/>
              </a:spcAft>
              <a:defRPr/>
            </a:pPr>
            <a:endParaRPr lang="de-DE" b="1" dirty="0">
              <a:solidFill>
                <a:srgbClr val="303C66"/>
              </a:solidFill>
              <a:latin typeface="Arial" panose="020B0604020202020204" pitchFamily="34" charset="0"/>
              <a:cs typeface="Arial" panose="020B0604020202020204" pitchFamily="34" charset="0"/>
            </a:endParaRP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Darstellung von Vermögenswerten (mit Ausnahme des Immobilienvermögens) und Schulden des Bezirks</a:t>
            </a: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Berücksichtigung von Eventualverbindlichkeiten und stärkere Orientierung an der Verfügbarkeit der Mittel</a:t>
            </a:r>
          </a:p>
          <a:p>
            <a:pPr marL="7089775" indent="-285750">
              <a:spcAft>
                <a:spcPts val="900"/>
              </a:spcAft>
              <a:buFont typeface="Arial" panose="020B0604020202020204" pitchFamily="34" charset="0"/>
              <a:buChar char="•"/>
              <a:defRPr/>
            </a:pPr>
            <a:r>
              <a:rPr lang="de-DE" dirty="0">
                <a:solidFill>
                  <a:srgbClr val="303C66"/>
                </a:solidFill>
                <a:latin typeface="Arial" panose="020B0604020202020204" pitchFamily="34" charset="0"/>
                <a:cs typeface="Arial" panose="020B0604020202020204" pitchFamily="34" charset="0"/>
              </a:rPr>
              <a:t>Direkter Vorjahresvergleich</a:t>
            </a:r>
          </a:p>
          <a:p>
            <a:pPr marL="7089775" indent="-285750">
              <a:spcAft>
                <a:spcPts val="900"/>
              </a:spcAft>
              <a:buFont typeface="Arial" panose="020B0604020202020204" pitchFamily="34" charset="0"/>
              <a:buChar char="•"/>
              <a:defRPr/>
            </a:pPr>
            <a:endParaRPr lang="de-DE" dirty="0">
              <a:solidFill>
                <a:srgbClr val="303C66"/>
              </a:solidFill>
              <a:latin typeface="Arial" panose="020B0604020202020204" pitchFamily="34" charset="0"/>
              <a:cs typeface="Arial" panose="020B0604020202020204" pitchFamily="34" charset="0"/>
            </a:endParaRPr>
          </a:p>
          <a:p>
            <a:pPr marL="7089775" indent="-285750">
              <a:spcAft>
                <a:spcPts val="900"/>
              </a:spcAft>
              <a:buFont typeface="Wingdings" panose="05000000000000000000" pitchFamily="2" charset="2"/>
              <a:buChar char="è"/>
              <a:tabLst>
                <a:tab pos="7175500" algn="l"/>
              </a:tabLst>
              <a:defRPr/>
            </a:pPr>
            <a:r>
              <a:rPr lang="de-DE" b="1" dirty="0">
                <a:solidFill>
                  <a:schemeClr val="accent6"/>
                </a:solidFill>
                <a:latin typeface="Arial" panose="020B0604020202020204" pitchFamily="34" charset="0"/>
                <a:cs typeface="Arial" panose="020B0604020202020204" pitchFamily="34" charset="0"/>
              </a:rPr>
              <a:t>Auf dieser Datengrundlage können den Gremien Kennzahlen und Übersichten zur Verfügung gestellt werden, die Transparenz schaffen</a:t>
            </a:r>
          </a:p>
          <a:p>
            <a:pPr marL="7089775" indent="-285750">
              <a:spcAft>
                <a:spcPts val="900"/>
              </a:spcAft>
              <a:buFont typeface="Wingdings" panose="05000000000000000000" pitchFamily="2" charset="2"/>
              <a:buChar char="è"/>
              <a:tabLst>
                <a:tab pos="7175500" algn="l"/>
              </a:tabLst>
              <a:defRPr/>
            </a:pPr>
            <a:r>
              <a:rPr lang="de-DE" b="1" dirty="0">
                <a:solidFill>
                  <a:schemeClr val="accent6"/>
                </a:solidFill>
                <a:latin typeface="Arial" panose="020B0604020202020204" pitchFamily="34" charset="0"/>
                <a:cs typeface="Arial" panose="020B0604020202020204" pitchFamily="34" charset="0"/>
              </a:rPr>
              <a:t>Beispiele siehe nächste Folien</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4CEAAAC3-320C-90BA-A13F-D90BBE84F9E8}"/>
              </a:ext>
            </a:extLst>
          </p:cNvPr>
          <p:cNvPicPr>
            <a:picLocks noChangeAspect="1"/>
          </p:cNvPicPr>
          <p:nvPr/>
        </p:nvPicPr>
        <p:blipFill>
          <a:blip r:embed="rId2"/>
          <a:stretch>
            <a:fillRect/>
          </a:stretch>
        </p:blipFill>
        <p:spPr>
          <a:xfrm>
            <a:off x="352302" y="1861858"/>
            <a:ext cx="6734175" cy="4210050"/>
          </a:xfrm>
          <a:prstGeom prst="rect">
            <a:avLst/>
          </a:prstGeom>
          <a:solidFill>
            <a:schemeClr val="accent1">
              <a:lumMod val="20000"/>
              <a:lumOff val="80000"/>
            </a:schemeClr>
          </a:solidFill>
        </p:spPr>
      </p:pic>
    </p:spTree>
    <p:extLst>
      <p:ext uri="{BB962C8B-B14F-4D97-AF65-F5344CB8AC3E}">
        <p14:creationId xmlns:p14="http://schemas.microsoft.com/office/powerpoint/2010/main" val="4012747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9018879"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3. Transparenz schaffen</a:t>
            </a:r>
            <a:endParaRPr lang="de-DE" sz="4800" kern="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D4B39071-0A00-B7D3-0C3F-9FEBD8203677}"/>
              </a:ext>
            </a:extLst>
          </p:cNvPr>
          <p:cNvPicPr>
            <a:picLocks noChangeAspect="1"/>
          </p:cNvPicPr>
          <p:nvPr/>
        </p:nvPicPr>
        <p:blipFill>
          <a:blip r:embed="rId2"/>
          <a:stretch>
            <a:fillRect/>
          </a:stretch>
        </p:blipFill>
        <p:spPr>
          <a:xfrm>
            <a:off x="229496" y="1188831"/>
            <a:ext cx="8798627" cy="5308787"/>
          </a:xfrm>
          <a:prstGeom prst="rect">
            <a:avLst/>
          </a:prstGeom>
          <a:solidFill>
            <a:schemeClr val="accent1">
              <a:lumMod val="20000"/>
              <a:lumOff val="80000"/>
            </a:schemeClr>
          </a:solidFill>
        </p:spPr>
      </p:pic>
    </p:spTree>
    <p:extLst>
      <p:ext uri="{BB962C8B-B14F-4D97-AF65-F5344CB8AC3E}">
        <p14:creationId xmlns:p14="http://schemas.microsoft.com/office/powerpoint/2010/main" val="1818508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9018879"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3. Transparenz schaffen</a:t>
            </a:r>
            <a:endParaRPr lang="de-DE" sz="4800" kern="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3B8AB8BB-EAAF-682E-BCB4-52B0F0BF82C8}"/>
              </a:ext>
            </a:extLst>
          </p:cNvPr>
          <p:cNvPicPr>
            <a:picLocks noChangeAspect="1"/>
          </p:cNvPicPr>
          <p:nvPr/>
        </p:nvPicPr>
        <p:blipFill>
          <a:blip r:embed="rId2"/>
          <a:stretch>
            <a:fillRect/>
          </a:stretch>
        </p:blipFill>
        <p:spPr>
          <a:xfrm>
            <a:off x="442270" y="1605127"/>
            <a:ext cx="11138761" cy="4846432"/>
          </a:xfrm>
          <a:prstGeom prst="rect">
            <a:avLst/>
          </a:prstGeom>
          <a:solidFill>
            <a:schemeClr val="accent1">
              <a:lumMod val="20000"/>
              <a:lumOff val="80000"/>
            </a:schemeClr>
          </a:solidFill>
        </p:spPr>
      </p:pic>
    </p:spTree>
    <p:extLst>
      <p:ext uri="{BB962C8B-B14F-4D97-AF65-F5344CB8AC3E}">
        <p14:creationId xmlns:p14="http://schemas.microsoft.com/office/powerpoint/2010/main" val="848357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3. Transparenz schaffen</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2528754"/>
            <a:ext cx="11262757" cy="1800493"/>
          </a:xfrm>
          <a:prstGeom prst="rect">
            <a:avLst/>
          </a:prstGeom>
          <a:noFill/>
        </p:spPr>
        <p:txBody>
          <a:bodyPr wrap="square" rtlCol="0">
            <a:spAutoFit/>
          </a:bodyPr>
          <a:lstStyle/>
          <a:p>
            <a:pPr algn="ctr">
              <a:spcAft>
                <a:spcPts val="900"/>
              </a:spcAft>
            </a:pPr>
            <a:endParaRPr lang="de-DE" sz="3200" b="1" dirty="0">
              <a:solidFill>
                <a:schemeClr val="accent6"/>
              </a:solidFill>
              <a:latin typeface="Arial" panose="020B0604020202020204" pitchFamily="34" charset="0"/>
              <a:cs typeface="Arial" panose="020B0604020202020204" pitchFamily="34" charset="0"/>
            </a:endParaRPr>
          </a:p>
          <a:p>
            <a:pPr algn="ctr">
              <a:spcAft>
                <a:spcPts val="900"/>
              </a:spcAft>
              <a:defRPr/>
            </a:pPr>
            <a:r>
              <a:rPr lang="de-DE" sz="3200" b="1" dirty="0">
                <a:solidFill>
                  <a:schemeClr val="accent6"/>
                </a:solidFill>
                <a:latin typeface="Arial" panose="020B0604020202020204" pitchFamily="34" charset="0"/>
                <a:cs typeface="Arial" panose="020B0604020202020204" pitchFamily="34" charset="0"/>
              </a:rPr>
              <a:t>Fragen &amp; Rückmeldungen</a:t>
            </a:r>
            <a:endParaRPr lang="de-DE" sz="3200" dirty="0">
              <a:solidFill>
                <a:schemeClr val="accent6"/>
              </a:solidFill>
              <a:latin typeface="Arial" panose="020B0604020202020204" pitchFamily="34" charset="0"/>
              <a:cs typeface="Arial" panose="020B0604020202020204" pitchFamily="34" charset="0"/>
            </a:endParaRPr>
          </a:p>
          <a:p>
            <a:pPr algn="ctr">
              <a:spcAft>
                <a:spcPts val="900"/>
              </a:spcAft>
              <a:defRPr/>
            </a:pPr>
            <a:endParaRPr lang="de-DE" sz="32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654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ECB5F6-1C48-AA8A-42FA-93DDE0640553}"/>
              </a:ext>
            </a:extLst>
          </p:cNvPr>
          <p:cNvSpPr txBox="1"/>
          <p:nvPr/>
        </p:nvSpPr>
        <p:spPr>
          <a:xfrm>
            <a:off x="984069" y="3013501"/>
            <a:ext cx="10607040" cy="830997"/>
          </a:xfrm>
          <a:prstGeom prst="rect">
            <a:avLst/>
          </a:prstGeom>
          <a:noFill/>
        </p:spPr>
        <p:txBody>
          <a:bodyPr wrap="square" rtlCol="0">
            <a:spAutoFit/>
          </a:bodyPr>
          <a:lstStyle/>
          <a:p>
            <a:pPr>
              <a:tabLst>
                <a:tab pos="719138" algn="l"/>
              </a:tabLst>
            </a:pPr>
            <a:r>
              <a:rPr lang="de-DE" sz="4800" b="1" dirty="0">
                <a:solidFill>
                  <a:schemeClr val="accent6">
                    <a:lumMod val="75000"/>
                  </a:schemeClr>
                </a:solidFill>
                <a:latin typeface="OfficinaSansITCStd Book" panose="02000506040000020004" pitchFamily="2" charset="0"/>
              </a:rPr>
              <a:t>4. 	Erfolgsfaktoren definieren</a:t>
            </a:r>
          </a:p>
        </p:txBody>
      </p:sp>
      <p:grpSp>
        <p:nvGrpSpPr>
          <p:cNvPr id="3" name="Gruppieren 2">
            <a:extLst>
              <a:ext uri="{FF2B5EF4-FFF2-40B4-BE49-F238E27FC236}">
                <a16:creationId xmlns:a16="http://schemas.microsoft.com/office/drawing/2014/main" id="{FD171A5F-C53D-1257-A50E-5C0F976931D3}"/>
              </a:ext>
            </a:extLst>
          </p:cNvPr>
          <p:cNvGrpSpPr/>
          <p:nvPr/>
        </p:nvGrpSpPr>
        <p:grpSpPr>
          <a:xfrm>
            <a:off x="-148393" y="171450"/>
            <a:ext cx="6723054" cy="1916642"/>
            <a:chOff x="-148393" y="171450"/>
            <a:chExt cx="6723054" cy="1916642"/>
          </a:xfrm>
        </p:grpSpPr>
        <p:pic>
          <p:nvPicPr>
            <p:cNvPr id="5" name="Grafik 4">
              <a:extLst>
                <a:ext uri="{FF2B5EF4-FFF2-40B4-BE49-F238E27FC236}">
                  <a16:creationId xmlns:a16="http://schemas.microsoft.com/office/drawing/2014/main" id="{754494E1-5546-BC57-231F-6C24C5CBB4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8393" y="171450"/>
              <a:ext cx="6723054" cy="1916642"/>
            </a:xfrm>
            <a:prstGeom prst="rect">
              <a:avLst/>
            </a:prstGeom>
          </p:spPr>
        </p:pic>
        <p:sp>
          <p:nvSpPr>
            <p:cNvPr id="6" name="Rechteck 5">
              <a:extLst>
                <a:ext uri="{FF2B5EF4-FFF2-40B4-BE49-F238E27FC236}">
                  <a16:creationId xmlns:a16="http://schemas.microsoft.com/office/drawing/2014/main" id="{6BA15FE3-CDA0-0E6E-9830-2E39D2B19CA1}"/>
                </a:ext>
              </a:extLst>
            </p:cNvPr>
            <p:cNvSpPr/>
            <p:nvPr/>
          </p:nvSpPr>
          <p:spPr>
            <a:xfrm>
              <a:off x="-138869" y="1140619"/>
              <a:ext cx="148393" cy="857249"/>
            </a:xfrm>
            <a:prstGeom prst="rect">
              <a:avLst/>
            </a:prstGeom>
            <a:solidFill>
              <a:srgbClr val="2D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58895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1">
            <a:extLst>
              <a:ext uri="{FF2B5EF4-FFF2-40B4-BE49-F238E27FC236}">
                <a16:creationId xmlns:a16="http://schemas.microsoft.com/office/drawing/2014/main" id="{1828A231-25E5-CB5B-1DD9-BEEA94B8B43D}"/>
              </a:ext>
            </a:extLst>
          </p:cNvPr>
          <p:cNvSpPr>
            <a:spLocks noGrp="1"/>
          </p:cNvSpPr>
          <p:nvPr>
            <p:ph type="title"/>
          </p:nvPr>
        </p:nvSpPr>
        <p:spPr>
          <a:xfrm>
            <a:off x="610273" y="292730"/>
            <a:ext cx="8944035" cy="1107996"/>
          </a:xfrm>
        </p:spPr>
        <p:txBody>
          <a:bodyPr/>
          <a:lstStyle/>
          <a:p>
            <a:pPr>
              <a:spcBef>
                <a:spcPts val="400"/>
              </a:spcBef>
            </a:pPr>
            <a:r>
              <a:rPr lang="de-DE" sz="3600" dirty="0"/>
              <a:t>Erfolgsfaktoren: </a:t>
            </a:r>
            <a:br>
              <a:rPr lang="de-DE" sz="3600" dirty="0"/>
            </a:br>
            <a:r>
              <a:rPr lang="de-DE" sz="3600" dirty="0"/>
              <a:t>     Chancen- &amp; Risiko-Radar für Bezirke</a:t>
            </a:r>
          </a:p>
        </p:txBody>
      </p:sp>
      <p:sp>
        <p:nvSpPr>
          <p:cNvPr id="10" name="Inhaltsplatzhalter 3">
            <a:extLst>
              <a:ext uri="{FF2B5EF4-FFF2-40B4-BE49-F238E27FC236}">
                <a16:creationId xmlns:a16="http://schemas.microsoft.com/office/drawing/2014/main" id="{959BC941-0A0E-FD90-A136-E73086997F82}"/>
              </a:ext>
            </a:extLst>
          </p:cNvPr>
          <p:cNvSpPr txBox="1">
            <a:spLocks/>
          </p:cNvSpPr>
          <p:nvPr/>
        </p:nvSpPr>
        <p:spPr>
          <a:xfrm>
            <a:off x="610272" y="1952237"/>
            <a:ext cx="5436000" cy="4351338"/>
          </a:xfrm>
          <a:prstGeom prst="rect">
            <a:avLst/>
          </a:prstGeom>
        </p:spPr>
        <p:txBody>
          <a:bodyPr>
            <a:normAutofit/>
          </a:bodyPr>
          <a:lst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a:lstStyle>
          <a:p>
            <a:pPr>
              <a:spcAft>
                <a:spcPts val="600"/>
              </a:spcAft>
            </a:pPr>
            <a:r>
              <a:rPr lang="de-DE" kern="0" dirty="0">
                <a:solidFill>
                  <a:sysClr val="windowText" lastClr="000000"/>
                </a:solidFill>
                <a:latin typeface="Arial" panose="020B0604020202020204" pitchFamily="34" charset="0"/>
                <a:cs typeface="Arial" panose="020B0604020202020204" pitchFamily="34" charset="0"/>
              </a:rPr>
              <a:t>Das bietet es...</a:t>
            </a:r>
          </a:p>
          <a:p>
            <a:pPr marL="357188" indent="-346075">
              <a:spcAft>
                <a:spcPts val="600"/>
              </a:spcAft>
              <a:buClr>
                <a:srgbClr val="00B050"/>
              </a:buClr>
              <a:buFont typeface="Wingdings" pitchFamily="2" charset="2"/>
              <a:buChar char="ü"/>
            </a:pPr>
            <a:r>
              <a:rPr lang="de-DE" kern="0" dirty="0">
                <a:solidFill>
                  <a:sysClr val="windowText" lastClr="000000"/>
                </a:solidFill>
                <a:latin typeface="Arial" panose="020B0604020202020204" pitchFamily="34" charset="0"/>
                <a:cs typeface="Arial" panose="020B0604020202020204" pitchFamily="34" charset="0"/>
              </a:rPr>
              <a:t>Verschafft einen </a:t>
            </a:r>
            <a:r>
              <a:rPr lang="de-DE" b="1" kern="0" dirty="0">
                <a:solidFill>
                  <a:sysClr val="windowText" lastClr="000000"/>
                </a:solidFill>
                <a:latin typeface="Arial" panose="020B0604020202020204" pitchFamily="34" charset="0"/>
                <a:cs typeface="Arial" panose="020B0604020202020204" pitchFamily="34" charset="0"/>
              </a:rPr>
              <a:t>Überblick</a:t>
            </a:r>
            <a:r>
              <a:rPr lang="de-DE" kern="0" dirty="0">
                <a:solidFill>
                  <a:sysClr val="windowText" lastClr="000000"/>
                </a:solidFill>
                <a:latin typeface="Arial" panose="020B0604020202020204" pitchFamily="34" charset="0"/>
                <a:cs typeface="Arial" panose="020B0604020202020204" pitchFamily="34" charset="0"/>
              </a:rPr>
              <a:t> über finanzielle Erfolgsfaktoren auf den Bezirken</a:t>
            </a:r>
          </a:p>
          <a:p>
            <a:pPr marL="357188" indent="-346075">
              <a:spcAft>
                <a:spcPts val="600"/>
              </a:spcAft>
              <a:buClr>
                <a:srgbClr val="00B050"/>
              </a:buClr>
              <a:buFont typeface="Wingdings" pitchFamily="2" charset="2"/>
              <a:buChar char="ü"/>
            </a:pPr>
            <a:r>
              <a:rPr lang="de-DE" kern="0" dirty="0">
                <a:solidFill>
                  <a:sysClr val="windowText" lastClr="000000"/>
                </a:solidFill>
                <a:latin typeface="Arial" panose="020B0604020202020204" pitchFamily="34" charset="0"/>
                <a:cs typeface="Arial" panose="020B0604020202020204" pitchFamily="34" charset="0"/>
              </a:rPr>
              <a:t>Geht auf mögliche finanzielle und rechtliche Risiken ein und gibt </a:t>
            </a:r>
            <a:r>
              <a:rPr lang="de-DE" b="1" kern="0" dirty="0">
                <a:solidFill>
                  <a:sysClr val="windowText" lastClr="000000"/>
                </a:solidFill>
                <a:latin typeface="Arial" panose="020B0604020202020204" pitchFamily="34" charset="0"/>
                <a:cs typeface="Arial" panose="020B0604020202020204" pitchFamily="34" charset="0"/>
              </a:rPr>
              <a:t>Denkanstöße</a:t>
            </a:r>
            <a:r>
              <a:rPr lang="de-DE" kern="0" dirty="0">
                <a:solidFill>
                  <a:sysClr val="windowText" lastClr="000000"/>
                </a:solidFill>
                <a:latin typeface="Arial" panose="020B0604020202020204" pitchFamily="34" charset="0"/>
                <a:cs typeface="Arial" panose="020B0604020202020204" pitchFamily="34" charset="0"/>
              </a:rPr>
              <a:t> diesen frühzeitig zu begegnen </a:t>
            </a:r>
          </a:p>
          <a:p>
            <a:pPr marL="357188" indent="-346075">
              <a:spcAft>
                <a:spcPts val="600"/>
              </a:spcAft>
              <a:buClr>
                <a:srgbClr val="00B050"/>
              </a:buClr>
              <a:buFont typeface="Wingdings" pitchFamily="2" charset="2"/>
              <a:buChar char="ü"/>
            </a:pPr>
            <a:r>
              <a:rPr lang="de-DE" kern="0" dirty="0">
                <a:solidFill>
                  <a:sysClr val="windowText" lastClr="000000"/>
                </a:solidFill>
                <a:latin typeface="Arial" panose="020B0604020202020204" pitchFamily="34" charset="0"/>
                <a:cs typeface="Arial" panose="020B0604020202020204" pitchFamily="34" charset="0"/>
              </a:rPr>
              <a:t>Soll Orientierung sein und zum </a:t>
            </a:r>
            <a:r>
              <a:rPr lang="de-DE" b="1" kern="0" dirty="0">
                <a:solidFill>
                  <a:sysClr val="windowText" lastClr="000000"/>
                </a:solidFill>
                <a:latin typeface="Arial" panose="020B0604020202020204" pitchFamily="34" charset="0"/>
                <a:cs typeface="Arial" panose="020B0604020202020204" pitchFamily="34" charset="0"/>
              </a:rPr>
              <a:t>Weiterdenken vor Ort </a:t>
            </a:r>
            <a:r>
              <a:rPr lang="de-DE" kern="0" dirty="0">
                <a:solidFill>
                  <a:sysClr val="windowText" lastClr="000000"/>
                </a:solidFill>
                <a:latin typeface="Arial" panose="020B0604020202020204" pitchFamily="34" charset="0"/>
                <a:cs typeface="Arial" panose="020B0604020202020204" pitchFamily="34" charset="0"/>
              </a:rPr>
              <a:t>anregen</a:t>
            </a:r>
          </a:p>
        </p:txBody>
      </p:sp>
      <p:sp>
        <p:nvSpPr>
          <p:cNvPr id="11" name="Inhaltsplatzhalter 4">
            <a:extLst>
              <a:ext uri="{FF2B5EF4-FFF2-40B4-BE49-F238E27FC236}">
                <a16:creationId xmlns:a16="http://schemas.microsoft.com/office/drawing/2014/main" id="{0BE6E615-D59C-8BDE-01F9-E87B7168E250}"/>
              </a:ext>
            </a:extLst>
          </p:cNvPr>
          <p:cNvSpPr txBox="1">
            <a:spLocks/>
          </p:cNvSpPr>
          <p:nvPr/>
        </p:nvSpPr>
        <p:spPr>
          <a:xfrm>
            <a:off x="6172200" y="1952237"/>
            <a:ext cx="5436000" cy="4351338"/>
          </a:xfrm>
          <a:prstGeom prst="rect">
            <a:avLst/>
          </a:prstGeom>
        </p:spPr>
        <p:txBody>
          <a:bodyPr>
            <a:normAutofit/>
          </a:bodyPr>
          <a:lst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a:lstStyle>
          <a:p>
            <a:pPr>
              <a:spcAft>
                <a:spcPts val="600"/>
              </a:spcAft>
            </a:pPr>
            <a:r>
              <a:rPr lang="de-DE" kern="0" dirty="0">
                <a:solidFill>
                  <a:sysClr val="windowText" lastClr="000000"/>
                </a:solidFill>
                <a:latin typeface="Arial" panose="020B0604020202020204" pitchFamily="34" charset="0"/>
                <a:cs typeface="Arial" panose="020B0604020202020204" pitchFamily="34" charset="0"/>
              </a:rPr>
              <a:t>...und das nicht</a:t>
            </a:r>
          </a:p>
          <a:p>
            <a:pPr marL="360363" indent="-346075">
              <a:spcAft>
                <a:spcPts val="600"/>
              </a:spcAft>
              <a:buClr>
                <a:srgbClr val="FFC000"/>
              </a:buClr>
              <a:buFont typeface="Systemschrift Normal"/>
              <a:buChar char="!"/>
            </a:pPr>
            <a:r>
              <a:rPr lang="de-DE" b="1" kern="0" dirty="0">
                <a:solidFill>
                  <a:sysClr val="windowText" lastClr="000000"/>
                </a:solidFill>
                <a:latin typeface="Arial" panose="020B0604020202020204" pitchFamily="34" charset="0"/>
                <a:cs typeface="Arial" panose="020B0604020202020204" pitchFamily="34" charset="0"/>
              </a:rPr>
              <a:t>Jeder</a:t>
            </a:r>
            <a:r>
              <a:rPr lang="de-DE" kern="0" dirty="0">
                <a:solidFill>
                  <a:sysClr val="windowText" lastClr="000000"/>
                </a:solidFill>
                <a:latin typeface="Arial" panose="020B0604020202020204" pitchFamily="34" charset="0"/>
                <a:cs typeface="Arial" panose="020B0604020202020204" pitchFamily="34" charset="0"/>
              </a:rPr>
              <a:t> </a:t>
            </a:r>
            <a:r>
              <a:rPr lang="de-DE" b="1" kern="0" dirty="0">
                <a:solidFill>
                  <a:sysClr val="windowText" lastClr="000000"/>
                </a:solidFill>
                <a:latin typeface="Arial" panose="020B0604020202020204" pitchFamily="34" charset="0"/>
                <a:cs typeface="Arial" panose="020B0604020202020204" pitchFamily="34" charset="0"/>
              </a:rPr>
              <a:t>Bezirk ist anders</a:t>
            </a:r>
            <a:r>
              <a:rPr lang="de-DE" kern="0" dirty="0">
                <a:solidFill>
                  <a:sysClr val="windowText" lastClr="000000"/>
                </a:solidFill>
                <a:latin typeface="Arial" panose="020B0604020202020204" pitchFamily="34" charset="0"/>
                <a:cs typeface="Arial" panose="020B0604020202020204" pitchFamily="34" charset="0"/>
              </a:rPr>
              <a:t>: Nicht alles trifft zu und manches fehlt vielleicht (noch)</a:t>
            </a:r>
          </a:p>
          <a:p>
            <a:pPr marL="360363" indent="-346075">
              <a:spcAft>
                <a:spcPts val="600"/>
              </a:spcAft>
              <a:buClr>
                <a:srgbClr val="FFC000"/>
              </a:buClr>
              <a:buFont typeface="Systemschrift Normal"/>
              <a:buChar char="!"/>
            </a:pPr>
            <a:r>
              <a:rPr lang="de-DE" kern="0" dirty="0">
                <a:solidFill>
                  <a:sysClr val="windowText" lastClr="000000"/>
                </a:solidFill>
                <a:latin typeface="Arial" panose="020B0604020202020204" pitchFamily="34" charset="0"/>
                <a:cs typeface="Arial" panose="020B0604020202020204" pitchFamily="34" charset="0"/>
              </a:rPr>
              <a:t>Bietet </a:t>
            </a:r>
            <a:r>
              <a:rPr lang="de-DE" b="1" kern="0" dirty="0">
                <a:solidFill>
                  <a:sysClr val="windowText" lastClr="000000"/>
                </a:solidFill>
                <a:latin typeface="Arial" panose="020B0604020202020204" pitchFamily="34" charset="0"/>
                <a:cs typeface="Arial" panose="020B0604020202020204" pitchFamily="34" charset="0"/>
              </a:rPr>
              <a:t>keine vollständige Sicht </a:t>
            </a:r>
            <a:r>
              <a:rPr lang="de-DE" kern="0" dirty="0">
                <a:solidFill>
                  <a:sysClr val="windowText" lastClr="000000"/>
                </a:solidFill>
                <a:latin typeface="Arial" panose="020B0604020202020204" pitchFamily="34" charset="0"/>
                <a:cs typeface="Arial" panose="020B0604020202020204" pitchFamily="34" charset="0"/>
              </a:rPr>
              <a:t>auf möglich Chancen und Risiken</a:t>
            </a:r>
          </a:p>
          <a:p>
            <a:pPr marL="360363" indent="-346075">
              <a:spcAft>
                <a:spcPts val="600"/>
              </a:spcAft>
              <a:buClr>
                <a:srgbClr val="FFC000"/>
              </a:buClr>
              <a:buFont typeface="Systemschrift Normal"/>
              <a:buChar char="!"/>
            </a:pPr>
            <a:r>
              <a:rPr lang="de-DE" kern="0" dirty="0">
                <a:solidFill>
                  <a:sysClr val="windowText" lastClr="000000"/>
                </a:solidFill>
                <a:latin typeface="Arial" panose="020B0604020202020204" pitchFamily="34" charset="0"/>
                <a:cs typeface="Arial" panose="020B0604020202020204" pitchFamily="34" charset="0"/>
              </a:rPr>
              <a:t>Stellt </a:t>
            </a:r>
            <a:r>
              <a:rPr lang="de-DE" b="1" kern="0" dirty="0">
                <a:solidFill>
                  <a:sysClr val="windowText" lastClr="000000"/>
                </a:solidFill>
                <a:latin typeface="Arial" panose="020B0604020202020204" pitchFamily="34" charset="0"/>
                <a:cs typeface="Arial" panose="020B0604020202020204" pitchFamily="34" charset="0"/>
              </a:rPr>
              <a:t>keine Handlungsanweisung </a:t>
            </a:r>
            <a:r>
              <a:rPr lang="de-DE" kern="0" dirty="0">
                <a:solidFill>
                  <a:sysClr val="windowText" lastClr="000000"/>
                </a:solidFill>
                <a:latin typeface="Arial" panose="020B0604020202020204" pitchFamily="34" charset="0"/>
                <a:cs typeface="Arial" panose="020B0604020202020204" pitchFamily="34" charset="0"/>
              </a:rPr>
              <a:t>dar und gibt keine Erfolgsgarantie</a:t>
            </a:r>
          </a:p>
        </p:txBody>
      </p:sp>
      <p:pic>
        <p:nvPicPr>
          <p:cNvPr id="36" name="Grafik 35">
            <a:extLst>
              <a:ext uri="{FF2B5EF4-FFF2-40B4-BE49-F238E27FC236}">
                <a16:creationId xmlns:a16="http://schemas.microsoft.com/office/drawing/2014/main" id="{43442615-E53A-1EFC-928E-8A3DC6C9C06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3954" y="831794"/>
            <a:ext cx="585246" cy="585246"/>
          </a:xfrm>
          <a:prstGeom prst="rect">
            <a:avLst/>
          </a:prstGeom>
          <a:noFill/>
        </p:spPr>
      </p:pic>
    </p:spTree>
    <p:extLst>
      <p:ext uri="{BB962C8B-B14F-4D97-AF65-F5344CB8AC3E}">
        <p14:creationId xmlns:p14="http://schemas.microsoft.com/office/powerpoint/2010/main" val="3678212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E2897740-5EF5-FF96-0AE8-BE9A62518410}"/>
              </a:ext>
            </a:extLst>
          </p:cNvPr>
          <p:cNvSpPr txBox="1"/>
          <p:nvPr/>
        </p:nvSpPr>
        <p:spPr>
          <a:xfrm>
            <a:off x="576941" y="1358324"/>
            <a:ext cx="11262757" cy="5047536"/>
          </a:xfrm>
          <a:prstGeom prst="rect">
            <a:avLst/>
          </a:prstGeom>
          <a:noFill/>
        </p:spPr>
        <p:txBody>
          <a:bodyPr wrap="square" rtlCol="0">
            <a:spAutoFit/>
          </a:bodyPr>
          <a:lstStyle/>
          <a:p>
            <a:pPr>
              <a:spcAft>
                <a:spcPts val="600"/>
              </a:spcAft>
            </a:pPr>
            <a:r>
              <a:rPr lang="de-DE" sz="2400" b="1" dirty="0">
                <a:solidFill>
                  <a:srgbClr val="303C66"/>
                </a:solidFill>
                <a:latin typeface="Arial" panose="020B0604020202020204" pitchFamily="34" charset="0"/>
                <a:cs typeface="Arial" panose="020B0604020202020204" pitchFamily="34" charset="0"/>
              </a:rPr>
              <a:t>Interne Chancen &amp; Risiken </a:t>
            </a:r>
            <a:r>
              <a:rPr lang="de-DE" sz="2400" dirty="0">
                <a:solidFill>
                  <a:srgbClr val="303C66"/>
                </a:solidFill>
                <a:latin typeface="Arial" panose="020B0604020202020204" pitchFamily="34" charset="0"/>
                <a:cs typeface="Arial" panose="020B0604020202020204" pitchFamily="34" charset="0"/>
              </a:rPr>
              <a:t>des Bezirks </a:t>
            </a:r>
            <a:r>
              <a:rPr lang="de-DE" i="1" dirty="0">
                <a:solidFill>
                  <a:schemeClr val="accent6"/>
                </a:solidFill>
                <a:latin typeface="Arial" panose="020B0604020202020204" pitchFamily="34" charset="0"/>
                <a:cs typeface="Arial" panose="020B0604020202020204" pitchFamily="34" charset="0"/>
                <a:sym typeface="Wingdings" pitchFamily="2" charset="2"/>
              </a:rPr>
              <a:t>► das kann jeder Bezirk selbst beeinflussen</a:t>
            </a:r>
            <a:endParaRPr lang="de-DE" sz="2400" i="1" dirty="0">
              <a:solidFill>
                <a:schemeClr val="accent6"/>
              </a:solidFill>
              <a:latin typeface="Arial" panose="020B0604020202020204" pitchFamily="34" charset="0"/>
              <a:cs typeface="Arial" panose="020B0604020202020204" pitchFamily="34" charset="0"/>
            </a:endParaRPr>
          </a:p>
          <a:p>
            <a:pPr>
              <a:spcAft>
                <a:spcPts val="600"/>
              </a:spcAft>
            </a:pPr>
            <a:endParaRPr lang="de-DE" sz="600" b="1" dirty="0">
              <a:solidFill>
                <a:srgbClr val="303C66"/>
              </a:solidFill>
              <a:latin typeface="Arial" panose="020B0604020202020204" pitchFamily="34" charset="0"/>
              <a:cs typeface="Arial" panose="020B0604020202020204" pitchFamily="34" charset="0"/>
            </a:endParaRPr>
          </a:p>
          <a:p>
            <a:pPr>
              <a:spcAft>
                <a:spcPts val="600"/>
              </a:spcAft>
              <a:defRPr/>
            </a:pPr>
            <a:r>
              <a:rPr lang="de-DE" sz="1600" b="1" u="sng" dirty="0">
                <a:solidFill>
                  <a:srgbClr val="303C66"/>
                </a:solidFill>
                <a:latin typeface="Arial" panose="020B0604020202020204" pitchFamily="34" charset="0"/>
                <a:cs typeface="Arial" panose="020B0604020202020204" pitchFamily="34" charset="0"/>
              </a:rPr>
              <a:t>Finanzielle Aspekte</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Halten und Ausbauen von </a:t>
            </a:r>
            <a:r>
              <a:rPr lang="de-DE" sz="1600" b="1" dirty="0">
                <a:solidFill>
                  <a:srgbClr val="303C66"/>
                </a:solidFill>
                <a:latin typeface="Arial" panose="020B0604020202020204" pitchFamily="34" charset="0"/>
                <a:cs typeface="Arial" panose="020B0604020202020204" pitchFamily="34" charset="0"/>
              </a:rPr>
              <a:t>Finanz- und      Immobilien-Fachwissen</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Schaffung von Transparenz </a:t>
            </a:r>
            <a:r>
              <a:rPr lang="de-DE" sz="1600" b="1" dirty="0">
                <a:solidFill>
                  <a:srgbClr val="303C66"/>
                </a:solidFill>
                <a:latin typeface="Arial" panose="020B0604020202020204" pitchFamily="34" charset="0"/>
                <a:cs typeface="Arial" panose="020B0604020202020204" pitchFamily="34" charset="0"/>
              </a:rPr>
              <a:t>zu      aktueller finanzieller Situation </a:t>
            </a:r>
            <a:r>
              <a:rPr lang="de-DE" sz="1600" dirty="0">
                <a:solidFill>
                  <a:srgbClr val="303C66"/>
                </a:solidFill>
                <a:latin typeface="Arial" panose="020B0604020202020204" pitchFamily="34" charset="0"/>
                <a:cs typeface="Arial" panose="020B0604020202020204" pitchFamily="34" charset="0"/>
              </a:rPr>
              <a:t>und Austausch über </a:t>
            </a:r>
            <a:r>
              <a:rPr lang="de-DE" sz="1600" b="1" dirty="0">
                <a:solidFill>
                  <a:srgbClr val="303C66"/>
                </a:solidFill>
                <a:latin typeface="Arial" panose="020B0604020202020204" pitchFamily="34" charset="0"/>
                <a:cs typeface="Arial" panose="020B0604020202020204" pitchFamily="34" charset="0"/>
              </a:rPr>
              <a:t>mögliche</a:t>
            </a:r>
            <a:r>
              <a:rPr lang="de-DE" sz="1600" dirty="0">
                <a:solidFill>
                  <a:srgbClr val="303C66"/>
                </a:solidFill>
                <a:latin typeface="Arial" panose="020B0604020202020204" pitchFamily="34" charset="0"/>
                <a:cs typeface="Arial" panose="020B0604020202020204" pitchFamily="34" charset="0"/>
              </a:rPr>
              <a:t> </a:t>
            </a:r>
            <a:r>
              <a:rPr lang="de-DE" sz="1600" b="1" dirty="0">
                <a:solidFill>
                  <a:srgbClr val="303C66"/>
                </a:solidFill>
                <a:latin typeface="Arial" panose="020B0604020202020204" pitchFamily="34" charset="0"/>
                <a:cs typeface="Arial" panose="020B0604020202020204" pitchFamily="34" charset="0"/>
              </a:rPr>
              <a:t>Fehlentwicklungen</a:t>
            </a:r>
            <a:r>
              <a:rPr lang="de-DE" sz="1600" dirty="0">
                <a:solidFill>
                  <a:srgbClr val="303C66"/>
                </a:solidFill>
                <a:latin typeface="Arial" panose="020B0604020202020204" pitchFamily="34" charset="0"/>
                <a:cs typeface="Arial" panose="020B0604020202020204" pitchFamily="34" charset="0"/>
              </a:rPr>
              <a:t> </a:t>
            </a:r>
            <a:r>
              <a:rPr lang="de-DE" sz="1600" b="1" dirty="0">
                <a:solidFill>
                  <a:srgbClr val="303C66"/>
                </a:solidFill>
                <a:latin typeface="Arial" panose="020B0604020202020204" pitchFamily="34" charset="0"/>
                <a:cs typeface="Arial" panose="020B0604020202020204" pitchFamily="34" charset="0"/>
              </a:rPr>
              <a:t>oder Quersubventionen</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Transparenz und Austausch über      </a:t>
            </a:r>
            <a:r>
              <a:rPr lang="de-DE" sz="1600" b="1" dirty="0">
                <a:solidFill>
                  <a:srgbClr val="303C66"/>
                </a:solidFill>
                <a:latin typeface="Arial" panose="020B0604020202020204" pitchFamily="34" charset="0"/>
                <a:cs typeface="Arial" panose="020B0604020202020204" pitchFamily="34" charset="0"/>
              </a:rPr>
              <a:t>zukünftige Erwartung zu Einnahmen und Ausgabe </a:t>
            </a:r>
            <a:r>
              <a:rPr lang="de-DE" sz="1600" dirty="0">
                <a:solidFill>
                  <a:srgbClr val="303C66"/>
                </a:solidFill>
                <a:latin typeface="Arial" panose="020B0604020202020204" pitchFamily="34" charset="0"/>
                <a:cs typeface="Arial" panose="020B0604020202020204" pitchFamily="34" charset="0"/>
              </a:rPr>
              <a:t>sowie Betrachtung </a:t>
            </a:r>
            <a:r>
              <a:rPr lang="de-DE" sz="1600" b="1" dirty="0">
                <a:solidFill>
                  <a:srgbClr val="303C66"/>
                </a:solidFill>
                <a:latin typeface="Arial" panose="020B0604020202020204" pitchFamily="34" charset="0"/>
                <a:cs typeface="Arial" panose="020B0604020202020204" pitchFamily="34" charset="0"/>
              </a:rPr>
              <a:t>möglicher</a:t>
            </a:r>
            <a:r>
              <a:rPr lang="de-DE" sz="1600" dirty="0">
                <a:solidFill>
                  <a:srgbClr val="303C66"/>
                </a:solidFill>
                <a:latin typeface="Arial" panose="020B0604020202020204" pitchFamily="34" charset="0"/>
                <a:cs typeface="Arial" panose="020B0604020202020204" pitchFamily="34" charset="0"/>
              </a:rPr>
              <a:t> </a:t>
            </a:r>
            <a:r>
              <a:rPr lang="de-DE" sz="1600" b="1" dirty="0">
                <a:solidFill>
                  <a:srgbClr val="303C66"/>
                </a:solidFill>
                <a:latin typeface="Arial" panose="020B0604020202020204" pitchFamily="34" charset="0"/>
                <a:cs typeface="Arial" panose="020B0604020202020204" pitchFamily="34" charset="0"/>
              </a:rPr>
              <a:t>kritischer Entwicklungen</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Erhöhung der Einnahmen durch </a:t>
            </a:r>
            <a:r>
              <a:rPr lang="de-DE" sz="1600" b="1" dirty="0">
                <a:solidFill>
                  <a:srgbClr val="303C66"/>
                </a:solidFill>
                <a:latin typeface="Arial" panose="020B0604020202020204" pitchFamily="34" charset="0"/>
                <a:cs typeface="Arial" panose="020B0604020202020204" pitchFamily="34" charset="0"/>
              </a:rPr>
              <a:t>Ausrichtung vorhandener Ressourcen </a:t>
            </a:r>
            <a:r>
              <a:rPr lang="de-DE" sz="1600" dirty="0">
                <a:solidFill>
                  <a:srgbClr val="303C66"/>
                </a:solidFill>
                <a:latin typeface="Arial" panose="020B0604020202020204" pitchFamily="34" charset="0"/>
                <a:cs typeface="Arial" panose="020B0604020202020204" pitchFamily="34" charset="0"/>
              </a:rPr>
              <a:t>(u. a. Vermietung, Veranstaltungen), </a:t>
            </a:r>
            <a:r>
              <a:rPr lang="de-DE" sz="1600" b="1" dirty="0">
                <a:solidFill>
                  <a:srgbClr val="303C66"/>
                </a:solidFill>
                <a:latin typeface="Arial" panose="020B0604020202020204" pitchFamily="34" charset="0"/>
                <a:cs typeface="Arial" panose="020B0604020202020204" pitchFamily="34" charset="0"/>
              </a:rPr>
              <a:t>Ansprache von Nicht-/Wenig-Spender*innen sowie aktives Einwerben</a:t>
            </a:r>
            <a:r>
              <a:rPr lang="de-DE" sz="1600" dirty="0">
                <a:solidFill>
                  <a:srgbClr val="303C66"/>
                </a:solidFill>
                <a:latin typeface="Arial" panose="020B0604020202020204" pitchFamily="34" charset="0"/>
                <a:cs typeface="Arial" panose="020B0604020202020204" pitchFamily="34" charset="0"/>
              </a:rPr>
              <a:t> von Spenden bei (kleineren) Investitionen</a:t>
            </a:r>
          </a:p>
          <a:p>
            <a:pPr marL="541338"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Ausgabenkontrolle</a:t>
            </a:r>
            <a:r>
              <a:rPr lang="de-DE" sz="1600" dirty="0">
                <a:solidFill>
                  <a:srgbClr val="303C66"/>
                </a:solidFill>
                <a:latin typeface="Arial" panose="020B0604020202020204" pitchFamily="34" charset="0"/>
                <a:cs typeface="Arial" panose="020B0604020202020204" pitchFamily="34" charset="0"/>
              </a:rPr>
              <a:t> durch Prüfung von Bedarfen / Einkaufsmöglichkeiten, jedoch kein Verzicht auf Investitionen</a:t>
            </a:r>
            <a:endParaRPr lang="de-DE" sz="600" b="1" dirty="0">
              <a:solidFill>
                <a:srgbClr val="303C66"/>
              </a:solidFill>
              <a:latin typeface="Arial" panose="020B0604020202020204" pitchFamily="34" charset="0"/>
              <a:cs typeface="Arial" panose="020B0604020202020204" pitchFamily="34" charset="0"/>
            </a:endParaRPr>
          </a:p>
          <a:p>
            <a:pPr>
              <a:spcAft>
                <a:spcPts val="600"/>
              </a:spcAft>
              <a:defRPr/>
            </a:pPr>
            <a:endParaRPr lang="de-DE" sz="800" b="1" dirty="0">
              <a:solidFill>
                <a:srgbClr val="303C66"/>
              </a:solidFill>
              <a:latin typeface="Arial" panose="020B0604020202020204" pitchFamily="34" charset="0"/>
              <a:cs typeface="Arial" panose="020B0604020202020204" pitchFamily="34" charset="0"/>
            </a:endParaRPr>
          </a:p>
          <a:p>
            <a:pPr>
              <a:spcAft>
                <a:spcPts val="600"/>
              </a:spcAft>
              <a:defRPr/>
            </a:pPr>
            <a:r>
              <a:rPr lang="de-DE" sz="1600" b="1" u="sng" dirty="0">
                <a:solidFill>
                  <a:srgbClr val="303C66"/>
                </a:solidFill>
                <a:latin typeface="Arial" panose="020B0604020202020204" pitchFamily="34" charset="0"/>
                <a:cs typeface="Arial" panose="020B0604020202020204" pitchFamily="34" charset="0"/>
              </a:rPr>
              <a:t>Nicht-finanzielle Aspekte</a:t>
            </a:r>
          </a:p>
          <a:p>
            <a:pPr marL="541338"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Klare Abläufe </a:t>
            </a:r>
            <a:r>
              <a:rPr lang="de-DE" sz="1600" dirty="0">
                <a:solidFill>
                  <a:srgbClr val="303C66"/>
                </a:solidFill>
                <a:latin typeface="Arial" panose="020B0604020202020204" pitchFamily="34" charset="0"/>
                <a:cs typeface="Arial" panose="020B0604020202020204" pitchFamily="34" charset="0"/>
              </a:rPr>
              <a:t>(wer, was, bis wann) und Inhalte (welche finanzielle Wirkung, für wie lange) für (finanzielle) </a:t>
            </a:r>
            <a:r>
              <a:rPr lang="de-DE" sz="1600" b="1" dirty="0">
                <a:solidFill>
                  <a:srgbClr val="303C66"/>
                </a:solidFill>
                <a:latin typeface="Arial" panose="020B0604020202020204" pitchFamily="34" charset="0"/>
                <a:cs typeface="Arial" panose="020B0604020202020204" pitchFamily="34" charset="0"/>
              </a:rPr>
              <a:t>Entscheidungsprozesse</a:t>
            </a:r>
            <a:r>
              <a:rPr lang="de-DE" sz="1600" dirty="0">
                <a:solidFill>
                  <a:srgbClr val="303C66"/>
                </a:solidFill>
                <a:latin typeface="Arial" panose="020B0604020202020204" pitchFamily="34" charset="0"/>
                <a:cs typeface="Arial" panose="020B0604020202020204" pitchFamily="34" charset="0"/>
              </a:rPr>
              <a:t> </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Finden und Halten von </a:t>
            </a:r>
            <a:r>
              <a:rPr lang="de-DE" sz="1600" b="1" dirty="0">
                <a:solidFill>
                  <a:srgbClr val="303C66"/>
                </a:solidFill>
                <a:latin typeface="Arial" panose="020B0604020202020204" pitchFamily="34" charset="0"/>
                <a:cs typeface="Arial" panose="020B0604020202020204" pitchFamily="34" charset="0"/>
              </a:rPr>
              <a:t>haupt- und ehrenamtlichen Mitarbeitenden</a:t>
            </a:r>
          </a:p>
          <a:p>
            <a:pPr marL="541338"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Weiterbildung und Qualifikation der Mitarbeitenden</a:t>
            </a:r>
            <a:r>
              <a:rPr lang="de-DE" sz="1600" dirty="0">
                <a:solidFill>
                  <a:srgbClr val="303C66"/>
                </a:solidFill>
                <a:latin typeface="Arial" panose="020B0604020202020204" pitchFamily="34" charset="0"/>
                <a:cs typeface="Arial" panose="020B0604020202020204" pitchFamily="34" charset="0"/>
              </a:rPr>
              <a:t>, z. B. im Hinblick auf Führung, Finanzen und Recht</a:t>
            </a:r>
          </a:p>
        </p:txBody>
      </p:sp>
      <p:sp>
        <p:nvSpPr>
          <p:cNvPr id="6" name="Titel 1">
            <a:extLst>
              <a:ext uri="{FF2B5EF4-FFF2-40B4-BE49-F238E27FC236}">
                <a16:creationId xmlns:a16="http://schemas.microsoft.com/office/drawing/2014/main" id="{90FA1E74-A393-C1C8-DB04-4F7D03D5A972}"/>
              </a:ext>
            </a:extLst>
          </p:cNvPr>
          <p:cNvSpPr>
            <a:spLocks noGrp="1"/>
          </p:cNvSpPr>
          <p:nvPr>
            <p:ph type="title"/>
          </p:nvPr>
        </p:nvSpPr>
        <p:spPr>
          <a:xfrm>
            <a:off x="610273" y="292730"/>
            <a:ext cx="7743673" cy="553998"/>
          </a:xfrm>
        </p:spPr>
        <p:txBody>
          <a:bodyPr/>
          <a:lstStyle/>
          <a:p>
            <a:r>
              <a:rPr lang="de-DE" sz="3600" dirty="0"/>
              <a:t>     Chancen- &amp; Risiko-Radar</a:t>
            </a:r>
          </a:p>
        </p:txBody>
      </p:sp>
      <p:pic>
        <p:nvPicPr>
          <p:cNvPr id="7" name="Grafik 6">
            <a:extLst>
              <a:ext uri="{FF2B5EF4-FFF2-40B4-BE49-F238E27FC236}">
                <a16:creationId xmlns:a16="http://schemas.microsoft.com/office/drawing/2014/main" id="{43166BA6-F53F-E4FE-2A76-BCFEB91CEEB7}"/>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2114" y="186739"/>
            <a:ext cx="864000" cy="864000"/>
          </a:xfrm>
          <a:prstGeom prst="rect">
            <a:avLst/>
          </a:prstGeom>
          <a:noFill/>
        </p:spPr>
      </p:pic>
      <p:sp>
        <p:nvSpPr>
          <p:cNvPr id="9" name="Oval 8">
            <a:extLst>
              <a:ext uri="{FF2B5EF4-FFF2-40B4-BE49-F238E27FC236}">
                <a16:creationId xmlns:a16="http://schemas.microsoft.com/office/drawing/2014/main" id="{54B2D889-7F76-27F9-B56D-5F213B7202C1}"/>
              </a:ext>
            </a:extLst>
          </p:cNvPr>
          <p:cNvSpPr>
            <a:spLocks noChangeAspect="1"/>
          </p:cNvSpPr>
          <p:nvPr/>
        </p:nvSpPr>
        <p:spPr>
          <a:xfrm>
            <a:off x="4776757" y="2328360"/>
            <a:ext cx="251999"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panose="020B0604020202020204" pitchFamily="34" charset="0"/>
                <a:cs typeface="Arial" panose="020B0604020202020204" pitchFamily="34" charset="0"/>
              </a:rPr>
              <a:t>U</a:t>
            </a:r>
          </a:p>
        </p:txBody>
      </p:sp>
      <p:sp>
        <p:nvSpPr>
          <p:cNvPr id="12" name="Oval 11">
            <a:extLst>
              <a:ext uri="{FF2B5EF4-FFF2-40B4-BE49-F238E27FC236}">
                <a16:creationId xmlns:a16="http://schemas.microsoft.com/office/drawing/2014/main" id="{B4677D35-0C1B-4925-DE6A-CBC82820E297}"/>
              </a:ext>
            </a:extLst>
          </p:cNvPr>
          <p:cNvSpPr>
            <a:spLocks noChangeAspect="1"/>
          </p:cNvSpPr>
          <p:nvPr/>
        </p:nvSpPr>
        <p:spPr>
          <a:xfrm>
            <a:off x="4250602" y="3229754"/>
            <a:ext cx="251999"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panose="020B0604020202020204" pitchFamily="34" charset="0"/>
                <a:cs typeface="Arial" panose="020B0604020202020204" pitchFamily="34" charset="0"/>
              </a:rPr>
              <a:t>U</a:t>
            </a:r>
          </a:p>
        </p:txBody>
      </p:sp>
      <p:sp>
        <p:nvSpPr>
          <p:cNvPr id="15" name="Oval 14">
            <a:extLst>
              <a:ext uri="{FF2B5EF4-FFF2-40B4-BE49-F238E27FC236}">
                <a16:creationId xmlns:a16="http://schemas.microsoft.com/office/drawing/2014/main" id="{06D351E4-9787-89DF-8AA2-52A498FF60E6}"/>
              </a:ext>
            </a:extLst>
          </p:cNvPr>
          <p:cNvSpPr>
            <a:spLocks noChangeAspect="1"/>
          </p:cNvSpPr>
          <p:nvPr/>
        </p:nvSpPr>
        <p:spPr>
          <a:xfrm>
            <a:off x="4026479" y="2669954"/>
            <a:ext cx="251999"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panose="020B0604020202020204" pitchFamily="34" charset="0"/>
                <a:cs typeface="Arial" panose="020B0604020202020204" pitchFamily="34" charset="0"/>
              </a:rPr>
              <a:t>U</a:t>
            </a:r>
          </a:p>
        </p:txBody>
      </p:sp>
    </p:spTree>
    <p:extLst>
      <p:ext uri="{BB962C8B-B14F-4D97-AF65-F5344CB8AC3E}">
        <p14:creationId xmlns:p14="http://schemas.microsoft.com/office/powerpoint/2010/main" val="11669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solidFill>
                  <a:srgbClr val="ED7D31"/>
                </a:solidFill>
                <a:latin typeface="OfficinaSansITCStd Book" panose="02000506040000020004" pitchFamily="2" charset="0"/>
                <a:ea typeface="+mn-ea"/>
                <a:cs typeface="+mn-cs"/>
              </a:rPr>
              <a:t>Agenda</a:t>
            </a:r>
            <a:endParaRPr lang="de-DE" dirty="0">
              <a:solidFill>
                <a:srgbClr val="ED7D31"/>
              </a:solidFill>
              <a:latin typeface="OfficinaSansITCStd Book" panose="02000506040000020004" pitchFamily="2" charset="0"/>
              <a:ea typeface="+mn-ea"/>
              <a:cs typeface="+mn-cs"/>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3204210"/>
          </a:xfrm>
          <a:prstGeom prst="rect">
            <a:avLst/>
          </a:prstGeom>
          <a:noFill/>
        </p:spPr>
        <p:txBody>
          <a:bodyPr wrap="square" rtlCol="0">
            <a:spAutoFit/>
          </a:bodyPr>
          <a:lstStyle/>
          <a:p>
            <a:pPr marL="457200" indent="-457200">
              <a:lnSpc>
                <a:spcPct val="150000"/>
              </a:lnSpc>
              <a:spcAft>
                <a:spcPts val="800"/>
              </a:spcAft>
              <a:buFont typeface="+mj-lt"/>
              <a:buAutoNum type="arabicPeriod"/>
            </a:pPr>
            <a:r>
              <a:rPr lang="de-DE" sz="2400" b="1" dirty="0">
                <a:solidFill>
                  <a:srgbClr val="303C66"/>
                </a:solidFill>
                <a:latin typeface="Arial" panose="020B0604020202020204" pitchFamily="34" charset="0"/>
                <a:cs typeface="Arial" panose="020B0604020202020204" pitchFamily="34" charset="0"/>
              </a:rPr>
              <a:t>Einführung ins Thema </a:t>
            </a:r>
          </a:p>
          <a:p>
            <a:pPr marL="457200" indent="-457200">
              <a:lnSpc>
                <a:spcPct val="150000"/>
              </a:lnSpc>
              <a:spcAft>
                <a:spcPts val="800"/>
              </a:spcAft>
              <a:buFont typeface="+mj-lt"/>
              <a:buAutoNum type="arabicPeriod"/>
            </a:pPr>
            <a:r>
              <a:rPr lang="de-DE" sz="2400" b="1" dirty="0">
                <a:solidFill>
                  <a:srgbClr val="303C66"/>
                </a:solidFill>
                <a:latin typeface="Arial" panose="020B0604020202020204" pitchFamily="34" charset="0"/>
                <a:cs typeface="Arial" panose="020B0604020202020204" pitchFamily="34" charset="0"/>
              </a:rPr>
              <a:t>Umfrage unter den Bezirkskassenführern der SJK</a:t>
            </a:r>
          </a:p>
          <a:p>
            <a:pPr marL="457200" indent="-457200">
              <a:lnSpc>
                <a:spcPct val="150000"/>
              </a:lnSpc>
              <a:spcAft>
                <a:spcPts val="800"/>
              </a:spcAft>
              <a:buFont typeface="+mj-lt"/>
              <a:buAutoNum type="arabicPeriod"/>
            </a:pPr>
            <a:r>
              <a:rPr lang="de-DE" sz="2400" b="1" dirty="0">
                <a:solidFill>
                  <a:srgbClr val="303C66"/>
                </a:solidFill>
                <a:latin typeface="Arial" panose="020B0604020202020204" pitchFamily="34" charset="0"/>
                <a:cs typeface="Arial" panose="020B0604020202020204" pitchFamily="34" charset="0"/>
              </a:rPr>
              <a:t>Transparenz schaffen </a:t>
            </a:r>
          </a:p>
          <a:p>
            <a:pPr marL="457200" indent="-457200">
              <a:lnSpc>
                <a:spcPct val="150000"/>
              </a:lnSpc>
              <a:spcAft>
                <a:spcPts val="800"/>
              </a:spcAft>
              <a:buFont typeface="+mj-lt"/>
              <a:buAutoNum type="arabicPeriod"/>
            </a:pPr>
            <a:r>
              <a:rPr lang="de-DE" sz="2400" b="1" dirty="0">
                <a:solidFill>
                  <a:srgbClr val="303C66"/>
                </a:solidFill>
                <a:latin typeface="Arial" panose="020B0604020202020204" pitchFamily="34" charset="0"/>
                <a:cs typeface="Arial" panose="020B0604020202020204" pitchFamily="34" charset="0"/>
              </a:rPr>
              <a:t>Erfolgsfaktoren definieren</a:t>
            </a:r>
          </a:p>
          <a:p>
            <a:pPr marL="457200" indent="-457200">
              <a:lnSpc>
                <a:spcPct val="150000"/>
              </a:lnSpc>
              <a:spcAft>
                <a:spcPts val="800"/>
              </a:spcAft>
              <a:buFont typeface="+mj-lt"/>
              <a:buAutoNum type="arabicPeriod"/>
            </a:pPr>
            <a:r>
              <a:rPr lang="de-DE" sz="2400" b="1" dirty="0">
                <a:solidFill>
                  <a:srgbClr val="303C66"/>
                </a:solidFill>
                <a:latin typeface="Arial" panose="020B0604020202020204" pitchFamily="34" charset="0"/>
                <a:cs typeface="Arial" panose="020B0604020202020204" pitchFamily="34" charset="0"/>
              </a:rPr>
              <a:t>Übergang in den Großbezirk aus der Perspektive der Finanzen</a:t>
            </a:r>
          </a:p>
        </p:txBody>
      </p:sp>
    </p:spTree>
    <p:extLst>
      <p:ext uri="{BB962C8B-B14F-4D97-AF65-F5344CB8AC3E}">
        <p14:creationId xmlns:p14="http://schemas.microsoft.com/office/powerpoint/2010/main" val="147803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E2897740-5EF5-FF96-0AE8-BE9A62518410}"/>
              </a:ext>
            </a:extLst>
          </p:cNvPr>
          <p:cNvSpPr txBox="1"/>
          <p:nvPr/>
        </p:nvSpPr>
        <p:spPr>
          <a:xfrm>
            <a:off x="576941" y="1358324"/>
            <a:ext cx="11262757" cy="5032147"/>
          </a:xfrm>
          <a:prstGeom prst="rect">
            <a:avLst/>
          </a:prstGeom>
          <a:noFill/>
        </p:spPr>
        <p:txBody>
          <a:bodyPr wrap="square" rtlCol="0">
            <a:spAutoFit/>
          </a:bodyPr>
          <a:lstStyle/>
          <a:p>
            <a:pPr>
              <a:spcAft>
                <a:spcPts val="600"/>
              </a:spcAft>
            </a:pPr>
            <a:r>
              <a:rPr lang="de-DE" sz="2400" b="1" dirty="0">
                <a:solidFill>
                  <a:srgbClr val="303C66"/>
                </a:solidFill>
                <a:latin typeface="Arial" panose="020B0604020202020204" pitchFamily="34" charset="0"/>
                <a:cs typeface="Arial" panose="020B0604020202020204" pitchFamily="34" charset="0"/>
              </a:rPr>
              <a:t>Externe Chancen &amp; Risiken </a:t>
            </a:r>
            <a:r>
              <a:rPr lang="de-DE" sz="2400" dirty="0">
                <a:solidFill>
                  <a:srgbClr val="303C66"/>
                </a:solidFill>
                <a:latin typeface="Arial" panose="020B0604020202020204" pitchFamily="34" charset="0"/>
                <a:cs typeface="Arial" panose="020B0604020202020204" pitchFamily="34" charset="0"/>
              </a:rPr>
              <a:t>des Bezirks </a:t>
            </a:r>
            <a:r>
              <a:rPr lang="de-DE" i="1" dirty="0">
                <a:solidFill>
                  <a:schemeClr val="accent6"/>
                </a:solidFill>
                <a:latin typeface="Arial" panose="020B0604020202020204" pitchFamily="34" charset="0"/>
                <a:cs typeface="Arial" panose="020B0604020202020204" pitchFamily="34" charset="0"/>
                <a:sym typeface="Wingdings" pitchFamily="2" charset="2"/>
              </a:rPr>
              <a:t>► darauf kann sich jeder Bezirk proaktiv vorbereiten</a:t>
            </a:r>
            <a:endParaRPr lang="de-DE" sz="2400" i="1" dirty="0">
              <a:solidFill>
                <a:schemeClr val="accent6"/>
              </a:solidFill>
              <a:latin typeface="Arial" panose="020B0604020202020204" pitchFamily="34" charset="0"/>
              <a:cs typeface="Arial" panose="020B0604020202020204" pitchFamily="34" charset="0"/>
            </a:endParaRPr>
          </a:p>
          <a:p>
            <a:pPr>
              <a:spcAft>
                <a:spcPts val="600"/>
              </a:spcAft>
            </a:pPr>
            <a:endParaRPr lang="de-DE" sz="600" b="1" dirty="0">
              <a:solidFill>
                <a:srgbClr val="303C66"/>
              </a:solidFill>
              <a:latin typeface="Arial" panose="020B0604020202020204" pitchFamily="34" charset="0"/>
              <a:cs typeface="Arial" panose="020B0604020202020204" pitchFamily="34" charset="0"/>
            </a:endParaRPr>
          </a:p>
          <a:p>
            <a:pPr>
              <a:spcAft>
                <a:spcPts val="600"/>
              </a:spcAft>
              <a:defRPr/>
            </a:pPr>
            <a:r>
              <a:rPr lang="de-DE" sz="1600" b="1" u="sng" dirty="0">
                <a:solidFill>
                  <a:srgbClr val="303C66"/>
                </a:solidFill>
                <a:latin typeface="Arial" panose="020B0604020202020204" pitchFamily="34" charset="0"/>
                <a:cs typeface="Arial" panose="020B0604020202020204" pitchFamily="34" charset="0"/>
              </a:rPr>
              <a:t>Finanzielle Aspekte</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Einnahmen</a:t>
            </a:r>
          </a:p>
          <a:p>
            <a:pPr marL="998538" lvl="1"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    Altersstruktur der Gemeinden </a:t>
            </a:r>
            <a:r>
              <a:rPr lang="de-DE" sz="1600" dirty="0">
                <a:solidFill>
                  <a:srgbClr val="303C66"/>
                </a:solidFill>
                <a:latin typeface="Arial" panose="020B0604020202020204" pitchFamily="34" charset="0"/>
                <a:cs typeface="Arial" panose="020B0604020202020204" pitchFamily="34" charset="0"/>
              </a:rPr>
              <a:t>und Auswirkungen auf Spenden </a:t>
            </a:r>
          </a:p>
          <a:p>
            <a:pPr marL="998538" lvl="1"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Gewinnung neuer </a:t>
            </a:r>
            <a:r>
              <a:rPr lang="de-DE" sz="1600" b="1" dirty="0">
                <a:solidFill>
                  <a:srgbClr val="303C66"/>
                </a:solidFill>
                <a:latin typeface="Arial" panose="020B0604020202020204" pitchFamily="34" charset="0"/>
                <a:cs typeface="Arial" panose="020B0604020202020204" pitchFamily="34" charset="0"/>
              </a:rPr>
              <a:t>Besucher*innen </a:t>
            </a:r>
            <a:r>
              <a:rPr lang="de-DE" sz="1600" dirty="0">
                <a:solidFill>
                  <a:srgbClr val="303C66"/>
                </a:solidFill>
                <a:latin typeface="Arial" panose="020B0604020202020204" pitchFamily="34" charset="0"/>
                <a:cs typeface="Arial" panose="020B0604020202020204" pitchFamily="34" charset="0"/>
              </a:rPr>
              <a:t>sowie </a:t>
            </a:r>
            <a:r>
              <a:rPr lang="de-DE" sz="1600" b="1" dirty="0">
                <a:solidFill>
                  <a:srgbClr val="303C66"/>
                </a:solidFill>
                <a:latin typeface="Arial" panose="020B0604020202020204" pitchFamily="34" charset="0"/>
                <a:cs typeface="Arial" panose="020B0604020202020204" pitchFamily="34" charset="0"/>
              </a:rPr>
              <a:t>Kirchenglieder</a:t>
            </a:r>
          </a:p>
          <a:p>
            <a:pPr marL="998538" lvl="1"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Entwicklung der </a:t>
            </a:r>
            <a:r>
              <a:rPr lang="de-DE" sz="1600" b="1" dirty="0">
                <a:solidFill>
                  <a:srgbClr val="303C66"/>
                </a:solidFill>
                <a:latin typeface="Arial" panose="020B0604020202020204" pitchFamily="34" charset="0"/>
                <a:cs typeface="Arial" panose="020B0604020202020204" pitchFamily="34" charset="0"/>
              </a:rPr>
              <a:t>allgemeine Spendenbereitschaft</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Ausgaben</a:t>
            </a:r>
          </a:p>
          <a:p>
            <a:pPr marL="998538" lvl="1"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Entwicklung der </a:t>
            </a:r>
            <a:r>
              <a:rPr lang="de-DE" sz="1600" b="1" dirty="0">
                <a:solidFill>
                  <a:srgbClr val="303C66"/>
                </a:solidFill>
                <a:latin typeface="Arial" panose="020B0604020202020204" pitchFamily="34" charset="0"/>
                <a:cs typeface="Arial" panose="020B0604020202020204" pitchFamily="34" charset="0"/>
              </a:rPr>
              <a:t>Umlage und Betriebsausgaben </a:t>
            </a:r>
            <a:r>
              <a:rPr lang="de-DE" sz="1600" dirty="0">
                <a:solidFill>
                  <a:srgbClr val="303C66"/>
                </a:solidFill>
                <a:latin typeface="Arial" panose="020B0604020202020204" pitchFamily="34" charset="0"/>
                <a:cs typeface="Arial" panose="020B0604020202020204" pitchFamily="34" charset="0"/>
              </a:rPr>
              <a:t>(u. a. Inflation, Energiepreise, ...)</a:t>
            </a:r>
          </a:p>
          <a:p>
            <a:pPr marL="998538" lvl="1"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Entwicklung der </a:t>
            </a:r>
            <a:r>
              <a:rPr lang="de-DE" sz="1600" b="1" dirty="0">
                <a:solidFill>
                  <a:srgbClr val="303C66"/>
                </a:solidFill>
                <a:latin typeface="Arial" panose="020B0604020202020204" pitchFamily="34" charset="0"/>
                <a:cs typeface="Arial" panose="020B0604020202020204" pitchFamily="34" charset="0"/>
              </a:rPr>
              <a:t>Baupreise</a:t>
            </a:r>
          </a:p>
          <a:p>
            <a:pPr marL="541338"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Gesetzlichen Änderungen</a:t>
            </a:r>
            <a:r>
              <a:rPr lang="de-DE" sz="1600" dirty="0">
                <a:solidFill>
                  <a:srgbClr val="303C66"/>
                </a:solidFill>
                <a:latin typeface="Arial" panose="020B0604020202020204" pitchFamily="34" charset="0"/>
                <a:cs typeface="Arial" panose="020B0604020202020204" pitchFamily="34" charset="0"/>
              </a:rPr>
              <a:t>, u. a. Umsatzsteuer-Gesetzgebung und Kostenauftrieb durch zunehmende Bürokratie</a:t>
            </a:r>
          </a:p>
          <a:p>
            <a:pPr>
              <a:spcAft>
                <a:spcPts val="600"/>
              </a:spcAft>
              <a:defRPr/>
            </a:pPr>
            <a:endParaRPr lang="de-DE" sz="800" b="1" dirty="0">
              <a:solidFill>
                <a:srgbClr val="303C66"/>
              </a:solidFill>
              <a:latin typeface="Arial" panose="020B0604020202020204" pitchFamily="34" charset="0"/>
              <a:cs typeface="Arial" panose="020B0604020202020204" pitchFamily="34" charset="0"/>
            </a:endParaRPr>
          </a:p>
          <a:p>
            <a:pPr>
              <a:spcAft>
                <a:spcPts val="600"/>
              </a:spcAft>
              <a:defRPr/>
            </a:pPr>
            <a:r>
              <a:rPr lang="de-DE" sz="1600" b="1" u="sng" dirty="0">
                <a:solidFill>
                  <a:srgbClr val="303C66"/>
                </a:solidFill>
                <a:latin typeface="Arial" panose="020B0604020202020204" pitchFamily="34" charset="0"/>
                <a:cs typeface="Arial" panose="020B0604020202020204" pitchFamily="34" charset="0"/>
              </a:rPr>
              <a:t>Nicht-finanzielle Aspekte</a:t>
            </a:r>
          </a:p>
          <a:p>
            <a:pPr marL="541338"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Zunahme von Regeln und Bürokratie </a:t>
            </a:r>
            <a:r>
              <a:rPr lang="de-DE" sz="1600" dirty="0">
                <a:solidFill>
                  <a:srgbClr val="303C66"/>
                </a:solidFill>
                <a:latin typeface="Arial" panose="020B0604020202020204" pitchFamily="34" charset="0"/>
                <a:cs typeface="Arial" panose="020B0604020202020204" pitchFamily="34" charset="0"/>
              </a:rPr>
              <a:t>sowie dadurch entstehende Anforderungen an die Organisation und Abläufe </a:t>
            </a:r>
          </a:p>
          <a:p>
            <a:pPr marL="541338" indent="-342900">
              <a:spcAft>
                <a:spcPts val="600"/>
              </a:spcAft>
              <a:buFont typeface="Symbol" pitchFamily="2" charset="2"/>
              <a:buChar char="-"/>
              <a:defRPr/>
            </a:pPr>
            <a:r>
              <a:rPr lang="de-DE" sz="1600" b="1" dirty="0">
                <a:solidFill>
                  <a:srgbClr val="303C66"/>
                </a:solidFill>
                <a:latin typeface="Arial" panose="020B0604020202020204" pitchFamily="34" charset="0"/>
                <a:cs typeface="Arial" panose="020B0604020202020204" pitchFamily="34" charset="0"/>
              </a:rPr>
              <a:t>Arbeits- und Fachkräftemangel </a:t>
            </a:r>
          </a:p>
          <a:p>
            <a:pPr marL="541338" indent="-342900">
              <a:spcAft>
                <a:spcPts val="600"/>
              </a:spcAft>
              <a:buFont typeface="Symbol" pitchFamily="2" charset="2"/>
              <a:buChar char="-"/>
              <a:defRPr/>
            </a:pPr>
            <a:r>
              <a:rPr lang="de-DE" sz="1600" dirty="0">
                <a:solidFill>
                  <a:srgbClr val="303C66"/>
                </a:solidFill>
                <a:latin typeface="Arial" panose="020B0604020202020204" pitchFamily="34" charset="0"/>
                <a:cs typeface="Arial" panose="020B0604020202020204" pitchFamily="34" charset="0"/>
              </a:rPr>
              <a:t>Bereitschaft zur Übernahme (weiterer/zusätzlicher) </a:t>
            </a:r>
            <a:r>
              <a:rPr lang="de-DE" sz="1600" b="1" dirty="0">
                <a:solidFill>
                  <a:srgbClr val="303C66"/>
                </a:solidFill>
                <a:latin typeface="Arial" panose="020B0604020202020204" pitchFamily="34" charset="0"/>
                <a:cs typeface="Arial" panose="020B0604020202020204" pitchFamily="34" charset="0"/>
              </a:rPr>
              <a:t>ehrenamtlicher Tätigkeiten </a:t>
            </a:r>
          </a:p>
        </p:txBody>
      </p:sp>
      <p:sp>
        <p:nvSpPr>
          <p:cNvPr id="2" name="Titel 1">
            <a:extLst>
              <a:ext uri="{FF2B5EF4-FFF2-40B4-BE49-F238E27FC236}">
                <a16:creationId xmlns:a16="http://schemas.microsoft.com/office/drawing/2014/main" id="{D1157570-40DD-8FE5-267C-57E12ECC6745}"/>
              </a:ext>
            </a:extLst>
          </p:cNvPr>
          <p:cNvSpPr>
            <a:spLocks noGrp="1"/>
          </p:cNvSpPr>
          <p:nvPr>
            <p:ph type="title"/>
          </p:nvPr>
        </p:nvSpPr>
        <p:spPr>
          <a:xfrm>
            <a:off x="610273" y="292730"/>
            <a:ext cx="7743673" cy="553998"/>
          </a:xfrm>
        </p:spPr>
        <p:txBody>
          <a:bodyPr/>
          <a:lstStyle/>
          <a:p>
            <a:r>
              <a:rPr lang="de-DE" sz="3600" dirty="0"/>
              <a:t>     Chancen- &amp; Risiko-Radar</a:t>
            </a:r>
          </a:p>
        </p:txBody>
      </p:sp>
      <p:pic>
        <p:nvPicPr>
          <p:cNvPr id="4" name="Grafik 3">
            <a:extLst>
              <a:ext uri="{FF2B5EF4-FFF2-40B4-BE49-F238E27FC236}">
                <a16:creationId xmlns:a16="http://schemas.microsoft.com/office/drawing/2014/main" id="{5A76DC23-793F-4245-0334-874A918369D0}"/>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2114" y="186739"/>
            <a:ext cx="864000" cy="864000"/>
          </a:xfrm>
          <a:prstGeom prst="rect">
            <a:avLst/>
          </a:prstGeom>
          <a:noFill/>
        </p:spPr>
      </p:pic>
      <p:sp>
        <p:nvSpPr>
          <p:cNvPr id="6" name="Oval 5">
            <a:extLst>
              <a:ext uri="{FF2B5EF4-FFF2-40B4-BE49-F238E27FC236}">
                <a16:creationId xmlns:a16="http://schemas.microsoft.com/office/drawing/2014/main" id="{08A46640-9802-8E16-6EEE-577EA557C8FF}"/>
              </a:ext>
            </a:extLst>
          </p:cNvPr>
          <p:cNvSpPr>
            <a:spLocks noChangeAspect="1"/>
          </p:cNvSpPr>
          <p:nvPr/>
        </p:nvSpPr>
        <p:spPr>
          <a:xfrm>
            <a:off x="1606062" y="2637692"/>
            <a:ext cx="251999"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panose="020B0604020202020204" pitchFamily="34" charset="0"/>
                <a:cs typeface="Arial" panose="020B0604020202020204" pitchFamily="34" charset="0"/>
              </a:rPr>
              <a:t>U</a:t>
            </a:r>
          </a:p>
        </p:txBody>
      </p:sp>
    </p:spTree>
    <p:extLst>
      <p:ext uri="{BB962C8B-B14F-4D97-AF65-F5344CB8AC3E}">
        <p14:creationId xmlns:p14="http://schemas.microsoft.com/office/powerpoint/2010/main" val="234029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4. Erfolgsfaktoren definieren</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2528754"/>
            <a:ext cx="11262757" cy="1800493"/>
          </a:xfrm>
          <a:prstGeom prst="rect">
            <a:avLst/>
          </a:prstGeom>
          <a:noFill/>
        </p:spPr>
        <p:txBody>
          <a:bodyPr wrap="square" rtlCol="0">
            <a:spAutoFit/>
          </a:bodyPr>
          <a:lstStyle/>
          <a:p>
            <a:pPr algn="ctr">
              <a:spcAft>
                <a:spcPts val="900"/>
              </a:spcAft>
            </a:pPr>
            <a:endParaRPr lang="de-DE" sz="3200" b="1" dirty="0">
              <a:solidFill>
                <a:schemeClr val="accent6"/>
              </a:solidFill>
              <a:latin typeface="Arial" panose="020B0604020202020204" pitchFamily="34" charset="0"/>
              <a:cs typeface="Arial" panose="020B0604020202020204" pitchFamily="34" charset="0"/>
            </a:endParaRPr>
          </a:p>
          <a:p>
            <a:pPr algn="ctr">
              <a:spcAft>
                <a:spcPts val="900"/>
              </a:spcAft>
              <a:defRPr/>
            </a:pPr>
            <a:r>
              <a:rPr lang="de-DE" sz="3200" b="1" dirty="0">
                <a:solidFill>
                  <a:schemeClr val="accent6"/>
                </a:solidFill>
                <a:latin typeface="Arial" panose="020B0604020202020204" pitchFamily="34" charset="0"/>
                <a:cs typeface="Arial" panose="020B0604020202020204" pitchFamily="34" charset="0"/>
              </a:rPr>
              <a:t>Fragen &amp; Rückmeldungen</a:t>
            </a:r>
            <a:endParaRPr lang="de-DE" sz="3200" dirty="0">
              <a:solidFill>
                <a:schemeClr val="accent6"/>
              </a:solidFill>
              <a:latin typeface="Arial" panose="020B0604020202020204" pitchFamily="34" charset="0"/>
              <a:cs typeface="Arial" panose="020B0604020202020204" pitchFamily="34" charset="0"/>
            </a:endParaRPr>
          </a:p>
          <a:p>
            <a:pPr algn="ctr">
              <a:spcAft>
                <a:spcPts val="900"/>
              </a:spcAft>
              <a:defRPr/>
            </a:pPr>
            <a:endParaRPr lang="de-DE" sz="32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896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ECB5F6-1C48-AA8A-42FA-93DDE0640553}"/>
              </a:ext>
            </a:extLst>
          </p:cNvPr>
          <p:cNvSpPr txBox="1"/>
          <p:nvPr/>
        </p:nvSpPr>
        <p:spPr>
          <a:xfrm>
            <a:off x="984069" y="3013501"/>
            <a:ext cx="10607040" cy="1569660"/>
          </a:xfrm>
          <a:prstGeom prst="rect">
            <a:avLst/>
          </a:prstGeom>
          <a:noFill/>
        </p:spPr>
        <p:txBody>
          <a:bodyPr wrap="square" rtlCol="0">
            <a:spAutoFit/>
          </a:bodyPr>
          <a:lstStyle/>
          <a:p>
            <a:pPr>
              <a:tabLst>
                <a:tab pos="719138" algn="l"/>
              </a:tabLst>
            </a:pPr>
            <a:r>
              <a:rPr lang="de-DE" sz="4800" b="1" dirty="0">
                <a:solidFill>
                  <a:schemeClr val="accent6">
                    <a:lumMod val="75000"/>
                  </a:schemeClr>
                </a:solidFill>
                <a:latin typeface="OfficinaSansITCStd Book" panose="02000506040000020004" pitchFamily="2" charset="0"/>
              </a:rPr>
              <a:t>5. 	Übergang in den Großbezirk aus der 	Perspektive der Finanzen</a:t>
            </a:r>
          </a:p>
        </p:txBody>
      </p:sp>
      <p:grpSp>
        <p:nvGrpSpPr>
          <p:cNvPr id="3" name="Gruppieren 2">
            <a:extLst>
              <a:ext uri="{FF2B5EF4-FFF2-40B4-BE49-F238E27FC236}">
                <a16:creationId xmlns:a16="http://schemas.microsoft.com/office/drawing/2014/main" id="{FD171A5F-C53D-1257-A50E-5C0F976931D3}"/>
              </a:ext>
            </a:extLst>
          </p:cNvPr>
          <p:cNvGrpSpPr/>
          <p:nvPr/>
        </p:nvGrpSpPr>
        <p:grpSpPr>
          <a:xfrm>
            <a:off x="-148393" y="171450"/>
            <a:ext cx="6723054" cy="1916642"/>
            <a:chOff x="-148393" y="171450"/>
            <a:chExt cx="6723054" cy="1916642"/>
          </a:xfrm>
        </p:grpSpPr>
        <p:pic>
          <p:nvPicPr>
            <p:cNvPr id="5" name="Grafik 4">
              <a:extLst>
                <a:ext uri="{FF2B5EF4-FFF2-40B4-BE49-F238E27FC236}">
                  <a16:creationId xmlns:a16="http://schemas.microsoft.com/office/drawing/2014/main" id="{754494E1-5546-BC57-231F-6C24C5CBB4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8393" y="171450"/>
              <a:ext cx="6723054" cy="1916642"/>
            </a:xfrm>
            <a:prstGeom prst="rect">
              <a:avLst/>
            </a:prstGeom>
          </p:spPr>
        </p:pic>
        <p:sp>
          <p:nvSpPr>
            <p:cNvPr id="6" name="Rechteck 5">
              <a:extLst>
                <a:ext uri="{FF2B5EF4-FFF2-40B4-BE49-F238E27FC236}">
                  <a16:creationId xmlns:a16="http://schemas.microsoft.com/office/drawing/2014/main" id="{6BA15FE3-CDA0-0E6E-9830-2E39D2B19CA1}"/>
                </a:ext>
              </a:extLst>
            </p:cNvPr>
            <p:cNvSpPr/>
            <p:nvPr/>
          </p:nvSpPr>
          <p:spPr>
            <a:xfrm>
              <a:off x="-138869" y="1140619"/>
              <a:ext cx="148393" cy="857249"/>
            </a:xfrm>
            <a:prstGeom prst="rect">
              <a:avLst/>
            </a:prstGeom>
            <a:solidFill>
              <a:srgbClr val="2D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36403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5. Übergang in den Großbezirk</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724644"/>
          </a:xfrm>
          <a:prstGeom prst="rect">
            <a:avLst/>
          </a:prstGeom>
          <a:noFill/>
        </p:spPr>
        <p:txBody>
          <a:bodyPr wrap="square" rtlCol="0">
            <a:spAutoFit/>
          </a:bodyPr>
          <a:lstStyle/>
          <a:p>
            <a:pPr>
              <a:spcAft>
                <a:spcPts val="900"/>
              </a:spcAft>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Der Übergang in den Großbezirk und das </a:t>
            </a:r>
            <a:r>
              <a:rPr lang="de-DE" dirty="0">
                <a:solidFill>
                  <a:schemeClr val="accent6"/>
                </a:solidFill>
                <a:latin typeface="Arial" panose="020B0604020202020204" pitchFamily="34" charset="0"/>
                <a:cs typeface="Arial" panose="020B0604020202020204" pitchFamily="34" charset="0"/>
              </a:rPr>
              <a:t>Zusammenwachsen der Gemeinden ist ein Prozess. </a:t>
            </a:r>
            <a:r>
              <a:rPr lang="de-DE" dirty="0">
                <a:solidFill>
                  <a:srgbClr val="303C66"/>
                </a:solidFill>
                <a:latin typeface="Arial" panose="020B0604020202020204" pitchFamily="34" charset="0"/>
                <a:cs typeface="Arial" panose="020B0604020202020204" pitchFamily="34" charset="0"/>
              </a:rPr>
              <a:t>In Abhängigkeit von den Gegebenheiten können sich dabei </a:t>
            </a:r>
            <a:r>
              <a:rPr lang="de-DE" dirty="0">
                <a:solidFill>
                  <a:schemeClr val="accent6"/>
                </a:solidFill>
                <a:latin typeface="Arial" panose="020B0604020202020204" pitchFamily="34" charset="0"/>
                <a:cs typeface="Arial" panose="020B0604020202020204" pitchFamily="34" charset="0"/>
              </a:rPr>
              <a:t>unterschiedliche Geschwindigkeiten</a:t>
            </a:r>
            <a:r>
              <a:rPr lang="de-DE" dirty="0">
                <a:solidFill>
                  <a:srgbClr val="303C66"/>
                </a:solidFill>
                <a:latin typeface="Arial" panose="020B0604020202020204" pitchFamily="34" charset="0"/>
                <a:cs typeface="Arial" panose="020B0604020202020204" pitchFamily="34" charset="0"/>
              </a:rPr>
              <a:t> ergeben</a:t>
            </a:r>
          </a:p>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Zugleich können </a:t>
            </a:r>
            <a:r>
              <a:rPr lang="de-DE" dirty="0">
                <a:solidFill>
                  <a:schemeClr val="accent6"/>
                </a:solidFill>
                <a:latin typeface="Arial" panose="020B0604020202020204" pitchFamily="34" charset="0"/>
                <a:cs typeface="Arial" panose="020B0604020202020204" pitchFamily="34" charset="0"/>
              </a:rPr>
              <a:t>finanzielle und organisatorische Vorteile </a:t>
            </a:r>
            <a:r>
              <a:rPr lang="de-DE" dirty="0">
                <a:solidFill>
                  <a:srgbClr val="303C66"/>
                </a:solidFill>
                <a:latin typeface="Arial" panose="020B0604020202020204" pitchFamily="34" charset="0"/>
                <a:cs typeface="Arial" panose="020B0604020202020204" pitchFamily="34" charset="0"/>
              </a:rPr>
              <a:t>aus der Bildung von Großbezirken nur entstehen, wenn auch auf finanzieller Ebene zusammengearbeitet wird</a:t>
            </a:r>
          </a:p>
          <a:p>
            <a:pPr marL="285750" indent="-285750">
              <a:spcAft>
                <a:spcPts val="900"/>
              </a:spcAft>
              <a:buFont typeface="Arial" panose="020B0604020202020204" pitchFamily="34" charset="0"/>
              <a:buChar char="•"/>
            </a:pPr>
            <a:r>
              <a:rPr lang="de-DE" dirty="0">
                <a:solidFill>
                  <a:schemeClr val="accent6"/>
                </a:solidFill>
                <a:latin typeface="Arial" panose="020B0604020202020204" pitchFamily="34" charset="0"/>
                <a:cs typeface="Arial" panose="020B0604020202020204" pitchFamily="34" charset="0"/>
              </a:rPr>
              <a:t>Dienstzuweisungen</a:t>
            </a:r>
            <a:r>
              <a:rPr lang="de-DE" dirty="0">
                <a:solidFill>
                  <a:srgbClr val="303C66"/>
                </a:solidFill>
                <a:latin typeface="Arial" panose="020B0604020202020204" pitchFamily="34" charset="0"/>
                <a:cs typeface="Arial" panose="020B0604020202020204" pitchFamily="34" charset="0"/>
              </a:rPr>
              <a:t> erfolgen immer in den gesamten Bezirk. Von daher sind auf Konferenzebene wichtig: </a:t>
            </a:r>
            <a:r>
              <a:rPr lang="de-DE" dirty="0">
                <a:solidFill>
                  <a:schemeClr val="accent6"/>
                </a:solidFill>
                <a:latin typeface="Arial" panose="020B0604020202020204" pitchFamily="34" charset="0"/>
                <a:cs typeface="Arial" panose="020B0604020202020204" pitchFamily="34" charset="0"/>
              </a:rPr>
              <a:t>eine Umlage und eine Finanzstatistik </a:t>
            </a:r>
            <a:r>
              <a:rPr lang="de-DE" dirty="0">
                <a:solidFill>
                  <a:srgbClr val="303C66"/>
                </a:solidFill>
                <a:latin typeface="Arial" panose="020B0604020202020204" pitchFamily="34" charset="0"/>
                <a:cs typeface="Arial" panose="020B0604020202020204" pitchFamily="34" charset="0"/>
              </a:rPr>
              <a:t>für den Großbezirk</a:t>
            </a:r>
          </a:p>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Vor Ort besteht oft aus der Identifikation mit der eigenen Gemeinde heraus eine </a:t>
            </a:r>
            <a:r>
              <a:rPr lang="de-DE" dirty="0">
                <a:solidFill>
                  <a:schemeClr val="accent6"/>
                </a:solidFill>
                <a:latin typeface="Arial" panose="020B0604020202020204" pitchFamily="34" charset="0"/>
                <a:cs typeface="Arial" panose="020B0604020202020204" pitchFamily="34" charset="0"/>
              </a:rPr>
              <a:t>hohe Sensibilität für finanzielle Themen</a:t>
            </a:r>
          </a:p>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Kommen </a:t>
            </a:r>
            <a:r>
              <a:rPr lang="de-DE" dirty="0">
                <a:solidFill>
                  <a:schemeClr val="accent6"/>
                </a:solidFill>
                <a:latin typeface="Arial" panose="020B0604020202020204" pitchFamily="34" charset="0"/>
                <a:cs typeface="Arial" panose="020B0604020202020204" pitchFamily="34" charset="0"/>
              </a:rPr>
              <a:t>Gemeinden mit unterschiedlicher finanzieller Situation </a:t>
            </a:r>
            <a:r>
              <a:rPr lang="de-DE" dirty="0">
                <a:solidFill>
                  <a:srgbClr val="303C66"/>
                </a:solidFill>
                <a:latin typeface="Arial" panose="020B0604020202020204" pitchFamily="34" charset="0"/>
                <a:cs typeface="Arial" panose="020B0604020202020204" pitchFamily="34" charset="0"/>
              </a:rPr>
              <a:t>zusammen, entstehen möglicherweise Sorgen und Begehrlichkeiten</a:t>
            </a:r>
          </a:p>
          <a:p>
            <a:pPr>
              <a:spcAft>
                <a:spcPts val="900"/>
              </a:spcAft>
            </a:pPr>
            <a:endParaRPr lang="de-DE" sz="1050"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Wingdings" panose="05000000000000000000" pitchFamily="2" charset="2"/>
              <a:buChar char="è"/>
            </a:pPr>
            <a:r>
              <a:rPr lang="de-DE" b="1" dirty="0">
                <a:solidFill>
                  <a:srgbClr val="303C66"/>
                </a:solidFill>
                <a:latin typeface="Arial" panose="020B0604020202020204" pitchFamily="34" charset="0"/>
                <a:cs typeface="Arial" panose="020B0604020202020204" pitchFamily="34" charset="0"/>
                <a:sym typeface="Wingdings" panose="05000000000000000000" pitchFamily="2" charset="2"/>
              </a:rPr>
              <a:t>Der finanzielle Zusammenschluss im Großbezirk muss mit Bedacht passieren und den lokalen Gegebenheiten Rechnung tragen. Oft wird die sofortige Zusammenlegung der Finanzen einen „Vertrauensvorschuss“ erfordern, der Teile der Gemeinden vor Ort überfordert</a:t>
            </a:r>
          </a:p>
          <a:p>
            <a:pPr marL="285750" indent="-285750">
              <a:spcAft>
                <a:spcPts val="900"/>
              </a:spcAft>
              <a:buFont typeface="Wingdings" panose="05000000000000000000" pitchFamily="2" charset="2"/>
              <a:buChar char="è"/>
            </a:pPr>
            <a:r>
              <a:rPr lang="de-DE" b="1" dirty="0">
                <a:solidFill>
                  <a:schemeClr val="accent6"/>
                </a:solidFill>
                <a:latin typeface="Arial" panose="020B0604020202020204" pitchFamily="34" charset="0"/>
                <a:cs typeface="Arial" panose="020B0604020202020204" pitchFamily="34" charset="0"/>
                <a:sym typeface="Wingdings" panose="05000000000000000000" pitchFamily="2" charset="2"/>
              </a:rPr>
              <a:t>Es braucht daher ein stufenweises Vorgehen mit klaren Leitplanken. Den richtigen Zeitpunkt für den nächsten Schritt muss der Großbezirk selbst vorbereiten und bestimmen</a:t>
            </a:r>
            <a:r>
              <a:rPr lang="de-DE" b="1" dirty="0">
                <a:solidFill>
                  <a:srgbClr val="303C66"/>
                </a:solidFill>
                <a:latin typeface="Arial" panose="020B0604020202020204" pitchFamily="34" charset="0"/>
                <a:cs typeface="Arial" panose="020B0604020202020204" pitchFamily="34" charset="0"/>
                <a:sym typeface="Wingdings" panose="05000000000000000000" pitchFamily="2" charset="2"/>
              </a:rPr>
              <a:t> </a:t>
            </a:r>
            <a:r>
              <a:rPr lang="de-DE" b="1" dirty="0">
                <a:solidFill>
                  <a:schemeClr val="accent6"/>
                </a:solidFill>
                <a:latin typeface="Arial" panose="020B0604020202020204" pitchFamily="34" charset="0"/>
                <a:cs typeface="Arial" panose="020B0604020202020204" pitchFamily="34" charset="0"/>
                <a:sym typeface="Wingdings" panose="05000000000000000000" pitchFamily="2" charset="2"/>
              </a:rPr>
              <a:t>können</a:t>
            </a:r>
          </a:p>
        </p:txBody>
      </p:sp>
    </p:spTree>
    <p:extLst>
      <p:ext uri="{BB962C8B-B14F-4D97-AF65-F5344CB8AC3E}">
        <p14:creationId xmlns:p14="http://schemas.microsoft.com/office/powerpoint/2010/main" val="275187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5. Übergang in den Großbezirk</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761747"/>
          </a:xfrm>
          <a:prstGeom prst="rect">
            <a:avLst/>
          </a:prstGeom>
          <a:noFill/>
        </p:spPr>
        <p:txBody>
          <a:bodyPr wrap="square" rtlCol="0">
            <a:spAutoFit/>
          </a:bodyPr>
          <a:lstStyle/>
          <a:p>
            <a:pPr>
              <a:spcAft>
                <a:spcPts val="900"/>
              </a:spcAft>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Zentralisierung der </a:t>
            </a:r>
            <a:r>
              <a:rPr lang="de-DE" dirty="0">
                <a:solidFill>
                  <a:schemeClr val="accent6"/>
                </a:solidFill>
                <a:latin typeface="Arial" panose="020B0604020202020204" pitchFamily="34" charset="0"/>
                <a:cs typeface="Arial" panose="020B0604020202020204" pitchFamily="34" charset="0"/>
              </a:rPr>
              <a:t>Finanzmittel</a:t>
            </a:r>
            <a:r>
              <a:rPr lang="de-DE" dirty="0">
                <a:solidFill>
                  <a:srgbClr val="303C66"/>
                </a:solidFill>
                <a:latin typeface="Arial" panose="020B0604020202020204" pitchFamily="34" charset="0"/>
                <a:cs typeface="Arial" panose="020B0604020202020204" pitchFamily="34" charset="0"/>
              </a:rPr>
              <a:t>:</a:t>
            </a:r>
          </a:p>
        </p:txBody>
      </p:sp>
      <p:graphicFrame>
        <p:nvGraphicFramePr>
          <p:cNvPr id="2" name="Tabelle 1">
            <a:extLst>
              <a:ext uri="{FF2B5EF4-FFF2-40B4-BE49-F238E27FC236}">
                <a16:creationId xmlns:a16="http://schemas.microsoft.com/office/drawing/2014/main" id="{77CB1B7D-6A24-3023-283F-5BDDFED3D224}"/>
              </a:ext>
            </a:extLst>
          </p:cNvPr>
          <p:cNvGraphicFramePr>
            <a:graphicFrameLocks noGrp="1"/>
          </p:cNvGraphicFramePr>
          <p:nvPr>
            <p:extLst>
              <p:ext uri="{D42A27DB-BD31-4B8C-83A1-F6EECF244321}">
                <p14:modId xmlns:p14="http://schemas.microsoft.com/office/powerpoint/2010/main" val="2233703102"/>
              </p:ext>
            </p:extLst>
          </p:nvPr>
        </p:nvGraphicFramePr>
        <p:xfrm>
          <a:off x="1003489" y="2227336"/>
          <a:ext cx="10421134" cy="3265170"/>
        </p:xfrm>
        <a:graphic>
          <a:graphicData uri="http://schemas.openxmlformats.org/drawingml/2006/table">
            <a:tbl>
              <a:tblPr/>
              <a:tblGrid>
                <a:gridCol w="3826695">
                  <a:extLst>
                    <a:ext uri="{9D8B030D-6E8A-4147-A177-3AD203B41FA5}">
                      <a16:colId xmlns:a16="http://schemas.microsoft.com/office/drawing/2014/main" val="4235523368"/>
                    </a:ext>
                  </a:extLst>
                </a:gridCol>
                <a:gridCol w="1128210">
                  <a:extLst>
                    <a:ext uri="{9D8B030D-6E8A-4147-A177-3AD203B41FA5}">
                      <a16:colId xmlns:a16="http://schemas.microsoft.com/office/drawing/2014/main" val="4047559604"/>
                    </a:ext>
                  </a:extLst>
                </a:gridCol>
                <a:gridCol w="1128210">
                  <a:extLst>
                    <a:ext uri="{9D8B030D-6E8A-4147-A177-3AD203B41FA5}">
                      <a16:colId xmlns:a16="http://schemas.microsoft.com/office/drawing/2014/main" val="1733092764"/>
                    </a:ext>
                  </a:extLst>
                </a:gridCol>
                <a:gridCol w="1128210">
                  <a:extLst>
                    <a:ext uri="{9D8B030D-6E8A-4147-A177-3AD203B41FA5}">
                      <a16:colId xmlns:a16="http://schemas.microsoft.com/office/drawing/2014/main" val="303361513"/>
                    </a:ext>
                  </a:extLst>
                </a:gridCol>
                <a:gridCol w="286590">
                  <a:extLst>
                    <a:ext uri="{9D8B030D-6E8A-4147-A177-3AD203B41FA5}">
                      <a16:colId xmlns:a16="http://schemas.microsoft.com/office/drawing/2014/main" val="3960131795"/>
                    </a:ext>
                  </a:extLst>
                </a:gridCol>
                <a:gridCol w="2923219">
                  <a:extLst>
                    <a:ext uri="{9D8B030D-6E8A-4147-A177-3AD203B41FA5}">
                      <a16:colId xmlns:a16="http://schemas.microsoft.com/office/drawing/2014/main" val="2630326521"/>
                    </a:ext>
                  </a:extLst>
                </a:gridCol>
              </a:tblGrid>
              <a:tr h="190500">
                <a:tc>
                  <a:txBody>
                    <a:bodyPr/>
                    <a:lstStyle/>
                    <a:p>
                      <a:pPr algn="l" fontAlgn="b"/>
                      <a:endParaRPr lang="de-DE" sz="1600" b="1" i="0" u="sng"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de-DE" sz="1600" b="1" i="0" u="none" strike="noStrike" dirty="0">
                          <a:solidFill>
                            <a:srgbClr val="000000"/>
                          </a:solidFill>
                          <a:effectLst/>
                          <a:latin typeface="Calibri" panose="020F0502020204030204" pitchFamily="34" charset="0"/>
                        </a:rPr>
                        <a:t>Stufe 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de-DE" sz="1600" b="1" i="0" u="none" strike="noStrike" dirty="0">
                          <a:solidFill>
                            <a:srgbClr val="000000"/>
                          </a:solidFill>
                          <a:effectLst/>
                          <a:latin typeface="Calibri" panose="020F0502020204030204" pitchFamily="34" charset="0"/>
                        </a:rPr>
                        <a:t>Stufe 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de-DE" sz="1600" b="1" i="0" u="none" strike="noStrike">
                          <a:solidFill>
                            <a:srgbClr val="000000"/>
                          </a:solidFill>
                          <a:effectLst/>
                          <a:latin typeface="Calibri" panose="020F0502020204030204" pitchFamily="34" charset="0"/>
                        </a:rPr>
                        <a:t>Stufe 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de-DE"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de-DE"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887929040"/>
                  </a:ext>
                </a:extLst>
              </a:tr>
              <a:tr h="190500">
                <a:tc>
                  <a:txBody>
                    <a:bodyPr/>
                    <a:lstStyle/>
                    <a:p>
                      <a:pPr algn="l" fontAlgn="b"/>
                      <a:r>
                        <a:rPr lang="de-DE" sz="1600" b="0" i="0" u="none" strike="noStrike" dirty="0">
                          <a:solidFill>
                            <a:srgbClr val="000000"/>
                          </a:solidFill>
                          <a:effectLst/>
                          <a:latin typeface="Calibri" panose="020F0502020204030204" pitchFamily="34" charset="0"/>
                        </a:rPr>
                        <a:t>Laufende Spenden</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508338871"/>
                  </a:ext>
                </a:extLst>
              </a:tr>
              <a:tr h="190500">
                <a:tc>
                  <a:txBody>
                    <a:bodyPr/>
                    <a:lstStyle/>
                    <a:p>
                      <a:pPr algn="l" fontAlgn="b"/>
                      <a:r>
                        <a:rPr lang="de-DE" sz="1600" b="0" i="0" u="none" strike="noStrike" dirty="0">
                          <a:solidFill>
                            <a:srgbClr val="000000"/>
                          </a:solidFill>
                          <a:effectLst/>
                          <a:latin typeface="Calibri" panose="020F0502020204030204" pitchFamily="34" charset="0"/>
                        </a:rPr>
                        <a:t>Einnahmen aus wirtsch. Aktivitäten</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242260"/>
                  </a:ext>
                </a:extLst>
              </a:tr>
              <a:tr h="190500">
                <a:tc>
                  <a:txBody>
                    <a:bodyPr/>
                    <a:lstStyle/>
                    <a:p>
                      <a:pPr algn="l" fontAlgn="b"/>
                      <a:r>
                        <a:rPr lang="de-DE" sz="1600" b="0" i="0" u="none" strike="noStrike" dirty="0">
                          <a:solidFill>
                            <a:srgbClr val="000000"/>
                          </a:solidFill>
                          <a:effectLst/>
                          <a:latin typeface="Calibri" panose="020F0502020204030204" pitchFamily="34" charset="0"/>
                        </a:rPr>
                        <a:t>Umlage </a:t>
                      </a:r>
                      <a:br>
                        <a:rPr lang="de-DE" sz="1600" b="0" i="0" u="none" strike="noStrike" dirty="0">
                          <a:solidFill>
                            <a:srgbClr val="000000"/>
                          </a:solidFill>
                          <a:effectLst/>
                          <a:latin typeface="Calibri" panose="020F0502020204030204" pitchFamily="34" charset="0"/>
                        </a:rPr>
                      </a:br>
                      <a:r>
                        <a:rPr lang="de-DE" sz="1600" b="0" i="0" u="none" strike="noStrike" dirty="0">
                          <a:solidFill>
                            <a:srgbClr val="000000"/>
                          </a:solidFill>
                          <a:effectLst/>
                          <a:latin typeface="Calibri" panose="020F0502020204030204" pitchFamily="34" charset="0"/>
                        </a:rPr>
                        <a:t>(ohne Personalkostenanteil)</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600" b="0" i="0" u="none" strike="noStrike" dirty="0">
                          <a:solidFill>
                            <a:srgbClr val="000000"/>
                          </a:solidFill>
                          <a:effectLst/>
                          <a:latin typeface="Calibri" panose="020F0502020204030204" pitchFamily="34" charset="0"/>
                        </a:rPr>
                        <a:t>bis Stufe 3 interne Verteilung</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404576"/>
                  </a:ext>
                </a:extLst>
              </a:tr>
              <a:tr h="190500">
                <a:tc>
                  <a:txBody>
                    <a:bodyPr/>
                    <a:lstStyle/>
                    <a:p>
                      <a:pPr algn="l" fontAlgn="b"/>
                      <a:r>
                        <a:rPr lang="de-DE" sz="1600" b="0" i="0" u="none" strike="noStrike" dirty="0">
                          <a:solidFill>
                            <a:srgbClr val="000000"/>
                          </a:solidFill>
                          <a:effectLst/>
                          <a:latin typeface="Calibri" panose="020F0502020204030204" pitchFamily="34" charset="0"/>
                        </a:rPr>
                        <a:t>Verwaltungskosten</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43264430"/>
                  </a:ext>
                </a:extLst>
              </a:tr>
              <a:tr h="190500">
                <a:tc>
                  <a:txBody>
                    <a:bodyPr/>
                    <a:lstStyle/>
                    <a:p>
                      <a:pPr algn="l" fontAlgn="b"/>
                      <a:r>
                        <a:rPr lang="de-DE" sz="1600" b="0" i="0" u="none" strike="noStrike" dirty="0">
                          <a:solidFill>
                            <a:srgbClr val="000000"/>
                          </a:solidFill>
                          <a:effectLst/>
                          <a:latin typeface="Calibri" panose="020F0502020204030204" pitchFamily="34" charset="0"/>
                        </a:rPr>
                        <a:t>Personalkosten </a:t>
                      </a:r>
                      <a:br>
                        <a:rPr lang="de-DE" sz="1600" b="0" i="0" u="none" strike="noStrike" dirty="0">
                          <a:solidFill>
                            <a:srgbClr val="000000"/>
                          </a:solidFill>
                          <a:effectLst/>
                          <a:latin typeface="Calibri" panose="020F0502020204030204" pitchFamily="34" charset="0"/>
                        </a:rPr>
                      </a:br>
                      <a:r>
                        <a:rPr lang="de-DE" sz="1600" b="0" i="0" u="none" strike="noStrike" dirty="0">
                          <a:solidFill>
                            <a:srgbClr val="000000"/>
                          </a:solidFill>
                          <a:effectLst/>
                          <a:latin typeface="Calibri" panose="020F0502020204030204" pitchFamily="34" charset="0"/>
                        </a:rPr>
                        <a:t>(inkl. Personalkostenanteil der Umlage)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376764"/>
                  </a:ext>
                </a:extLst>
              </a:tr>
              <a:tr h="190500">
                <a:tc>
                  <a:txBody>
                    <a:bodyPr/>
                    <a:lstStyle/>
                    <a:p>
                      <a:pPr algn="l" fontAlgn="b"/>
                      <a:r>
                        <a:rPr lang="de-DE" sz="1600" b="0" i="0" u="none" strike="noStrike" dirty="0">
                          <a:solidFill>
                            <a:srgbClr val="000000"/>
                          </a:solidFill>
                          <a:effectLst/>
                          <a:latin typeface="Calibri" panose="020F0502020204030204" pitchFamily="34" charset="0"/>
                        </a:rPr>
                        <a:t>Gebäudekosten</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758573946"/>
                  </a:ext>
                </a:extLst>
              </a:tr>
              <a:tr h="190500">
                <a:tc>
                  <a:txBody>
                    <a:bodyPr/>
                    <a:lstStyle/>
                    <a:p>
                      <a:pPr algn="l" fontAlgn="b"/>
                      <a:r>
                        <a:rPr lang="de-DE" sz="1600" b="0" i="0" u="none" strike="noStrike" dirty="0">
                          <a:solidFill>
                            <a:srgbClr val="000000"/>
                          </a:solidFill>
                          <a:effectLst/>
                          <a:latin typeface="Calibri" panose="020F0502020204030204" pitchFamily="34" charset="0"/>
                        </a:rPr>
                        <a:t>Gebäudeinvestitionen</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485094"/>
                  </a:ext>
                </a:extLst>
              </a:tr>
              <a:tr h="190500">
                <a:tc>
                  <a:txBody>
                    <a:bodyPr/>
                    <a:lstStyle/>
                    <a:p>
                      <a:pPr algn="l" fontAlgn="b"/>
                      <a:r>
                        <a:rPr lang="de-DE" sz="1600" b="0" i="0" u="none" strike="noStrike" dirty="0">
                          <a:solidFill>
                            <a:srgbClr val="000000"/>
                          </a:solidFill>
                          <a:effectLst/>
                          <a:latin typeface="Calibri" panose="020F0502020204030204" pitchFamily="34" charset="0"/>
                        </a:rPr>
                        <a:t>Vermögensanlage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386820"/>
                  </a:ext>
                </a:extLst>
              </a:tr>
              <a:tr h="190500">
                <a:tc>
                  <a:txBody>
                    <a:bodyPr/>
                    <a:lstStyle/>
                    <a:p>
                      <a:pPr algn="l" fontAlgn="b"/>
                      <a:r>
                        <a:rPr lang="de-DE" sz="1600" b="0" i="0" u="none" strike="noStrike" dirty="0">
                          <a:solidFill>
                            <a:srgbClr val="000000"/>
                          </a:solidFill>
                          <a:effectLst/>
                          <a:latin typeface="Calibri" panose="020F0502020204030204" pitchFamily="34" charset="0"/>
                        </a:rPr>
                        <a:t>Bankkonten</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600" b="0" i="0" u="none" strike="noStrike" dirty="0">
                          <a:solidFill>
                            <a:srgbClr val="000000"/>
                          </a:solidFill>
                          <a:effectLst/>
                          <a:latin typeface="Calibri" panose="020F0502020204030204" pitchFamily="34" charset="0"/>
                        </a:rPr>
                        <a:t>Trennung in Stufe 2 nur noch buchhalterisch</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78523079"/>
                  </a:ext>
                </a:extLst>
              </a:tr>
            </a:tbl>
          </a:graphicData>
        </a:graphic>
      </p:graphicFrame>
    </p:spTree>
    <p:extLst>
      <p:ext uri="{BB962C8B-B14F-4D97-AF65-F5344CB8AC3E}">
        <p14:creationId xmlns:p14="http://schemas.microsoft.com/office/powerpoint/2010/main" val="147406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5. Übergang in den Großbezirk</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078313"/>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Zentralisierung von </a:t>
            </a:r>
            <a:r>
              <a:rPr lang="de-DE" dirty="0">
                <a:solidFill>
                  <a:schemeClr val="accent6"/>
                </a:solidFill>
                <a:latin typeface="Arial" panose="020B0604020202020204" pitchFamily="34" charset="0"/>
                <a:cs typeface="Arial" panose="020B0604020202020204" pitchFamily="34" charset="0"/>
              </a:rPr>
              <a:t>Aufgaben und Funktionen muss im Gleichlauf erfolgen</a:t>
            </a:r>
            <a:r>
              <a:rPr lang="de-DE" dirty="0">
                <a:solidFill>
                  <a:srgbClr val="303C66"/>
                </a:solidFill>
                <a:latin typeface="Arial" panose="020B0604020202020204" pitchFamily="34" charset="0"/>
                <a:cs typeface="Arial" panose="020B0604020202020204" pitchFamily="34" charset="0"/>
              </a:rPr>
              <a:t>:</a:t>
            </a: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endParaRPr lang="de-DE" dirty="0">
              <a:solidFill>
                <a:srgbClr val="303C66"/>
              </a:solidFill>
              <a:latin typeface="Arial" panose="020B0604020202020204" pitchFamily="34" charset="0"/>
              <a:cs typeface="Arial" panose="020B0604020202020204" pitchFamily="34" charset="0"/>
            </a:endParaRPr>
          </a:p>
          <a:p>
            <a:pPr marL="285750" indent="-285750">
              <a:spcAft>
                <a:spcPts val="900"/>
              </a:spcAft>
              <a:buFont typeface="Arial" panose="020B0604020202020204" pitchFamily="34" charset="0"/>
              <a:buChar char="•"/>
            </a:pPr>
            <a:r>
              <a:rPr lang="de-DE" dirty="0">
                <a:solidFill>
                  <a:srgbClr val="303C66"/>
                </a:solidFill>
                <a:latin typeface="Arial" panose="020B0604020202020204" pitchFamily="34" charset="0"/>
                <a:cs typeface="Arial" panose="020B0604020202020204" pitchFamily="34" charset="0"/>
              </a:rPr>
              <a:t>Die </a:t>
            </a:r>
            <a:r>
              <a:rPr lang="de-DE" dirty="0">
                <a:solidFill>
                  <a:schemeClr val="accent6"/>
                </a:solidFill>
                <a:latin typeface="Arial" panose="020B0604020202020204" pitchFamily="34" charset="0"/>
                <a:cs typeface="Arial" panose="020B0604020202020204" pitchFamily="34" charset="0"/>
              </a:rPr>
              <a:t>Bezirkskonferenz entscheidet </a:t>
            </a:r>
            <a:r>
              <a:rPr lang="de-DE" dirty="0">
                <a:solidFill>
                  <a:srgbClr val="303C66"/>
                </a:solidFill>
                <a:latin typeface="Arial" panose="020B0604020202020204" pitchFamily="34" charset="0"/>
                <a:cs typeface="Arial" panose="020B0604020202020204" pitchFamily="34" charset="0"/>
              </a:rPr>
              <a:t>über das Vorangehen auf die nächste Stufe</a:t>
            </a:r>
          </a:p>
        </p:txBody>
      </p:sp>
      <p:graphicFrame>
        <p:nvGraphicFramePr>
          <p:cNvPr id="3" name="Tabelle 2">
            <a:extLst>
              <a:ext uri="{FF2B5EF4-FFF2-40B4-BE49-F238E27FC236}">
                <a16:creationId xmlns:a16="http://schemas.microsoft.com/office/drawing/2014/main" id="{1953CB7D-80F9-69C7-2545-95B866805D56}"/>
              </a:ext>
            </a:extLst>
          </p:cNvPr>
          <p:cNvGraphicFramePr>
            <a:graphicFrameLocks noGrp="1"/>
          </p:cNvGraphicFramePr>
          <p:nvPr>
            <p:extLst>
              <p:ext uri="{D42A27DB-BD31-4B8C-83A1-F6EECF244321}">
                <p14:modId xmlns:p14="http://schemas.microsoft.com/office/powerpoint/2010/main" val="382646247"/>
              </p:ext>
            </p:extLst>
          </p:nvPr>
        </p:nvGraphicFramePr>
        <p:xfrm>
          <a:off x="835836" y="1646415"/>
          <a:ext cx="10836209" cy="3743325"/>
        </p:xfrm>
        <a:graphic>
          <a:graphicData uri="http://schemas.openxmlformats.org/drawingml/2006/table">
            <a:tbl>
              <a:tblPr/>
              <a:tblGrid>
                <a:gridCol w="3892312">
                  <a:extLst>
                    <a:ext uri="{9D8B030D-6E8A-4147-A177-3AD203B41FA5}">
                      <a16:colId xmlns:a16="http://schemas.microsoft.com/office/drawing/2014/main" val="2876720218"/>
                    </a:ext>
                  </a:extLst>
                </a:gridCol>
                <a:gridCol w="1328515">
                  <a:extLst>
                    <a:ext uri="{9D8B030D-6E8A-4147-A177-3AD203B41FA5}">
                      <a16:colId xmlns:a16="http://schemas.microsoft.com/office/drawing/2014/main" val="432483880"/>
                    </a:ext>
                  </a:extLst>
                </a:gridCol>
                <a:gridCol w="1328515">
                  <a:extLst>
                    <a:ext uri="{9D8B030D-6E8A-4147-A177-3AD203B41FA5}">
                      <a16:colId xmlns:a16="http://schemas.microsoft.com/office/drawing/2014/main" val="1420893350"/>
                    </a:ext>
                  </a:extLst>
                </a:gridCol>
                <a:gridCol w="1328515">
                  <a:extLst>
                    <a:ext uri="{9D8B030D-6E8A-4147-A177-3AD203B41FA5}">
                      <a16:colId xmlns:a16="http://schemas.microsoft.com/office/drawing/2014/main" val="347033765"/>
                    </a:ext>
                  </a:extLst>
                </a:gridCol>
                <a:gridCol w="86062">
                  <a:extLst>
                    <a:ext uri="{9D8B030D-6E8A-4147-A177-3AD203B41FA5}">
                      <a16:colId xmlns:a16="http://schemas.microsoft.com/office/drawing/2014/main" val="3510201433"/>
                    </a:ext>
                  </a:extLst>
                </a:gridCol>
                <a:gridCol w="2872290">
                  <a:extLst>
                    <a:ext uri="{9D8B030D-6E8A-4147-A177-3AD203B41FA5}">
                      <a16:colId xmlns:a16="http://schemas.microsoft.com/office/drawing/2014/main" val="710593235"/>
                    </a:ext>
                  </a:extLst>
                </a:gridCol>
              </a:tblGrid>
              <a:tr h="190500">
                <a:tc>
                  <a:txBody>
                    <a:bodyPr/>
                    <a:lstStyle/>
                    <a:p>
                      <a:pPr algn="l" fontAlgn="b"/>
                      <a:endParaRPr lang="de-DE" sz="1600" b="1" i="0" u="sng"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de-DE" sz="1600" b="1" i="0" u="none" strike="noStrike" dirty="0">
                          <a:solidFill>
                            <a:srgbClr val="000000"/>
                          </a:solidFill>
                          <a:effectLst/>
                          <a:latin typeface="Calibri" panose="020F0502020204030204" pitchFamily="34" charset="0"/>
                        </a:rPr>
                        <a:t>Stufe 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de-DE" sz="1600" b="1" i="0" u="none" strike="noStrike" dirty="0">
                          <a:solidFill>
                            <a:srgbClr val="000000"/>
                          </a:solidFill>
                          <a:effectLst/>
                          <a:latin typeface="Calibri" panose="020F0502020204030204" pitchFamily="34" charset="0"/>
                        </a:rPr>
                        <a:t>Stufe 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de-DE" sz="1600" b="1" i="0" u="none" strike="noStrike">
                          <a:solidFill>
                            <a:srgbClr val="000000"/>
                          </a:solidFill>
                          <a:effectLst/>
                          <a:latin typeface="Calibri" panose="020F0502020204030204" pitchFamily="34" charset="0"/>
                        </a:rPr>
                        <a:t>Stufe 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de-DE"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de-DE"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391846571"/>
                  </a:ext>
                </a:extLst>
              </a:tr>
              <a:tr h="190500">
                <a:tc>
                  <a:txBody>
                    <a:bodyPr/>
                    <a:lstStyle/>
                    <a:p>
                      <a:pPr algn="l" fontAlgn="b"/>
                      <a:r>
                        <a:rPr lang="de-DE" sz="1600" b="0" i="0" u="none" strike="noStrike" dirty="0">
                          <a:solidFill>
                            <a:srgbClr val="000000"/>
                          </a:solidFill>
                          <a:effectLst/>
                          <a:latin typeface="Calibri" panose="020F0502020204030204" pitchFamily="34" charset="0"/>
                        </a:rPr>
                        <a:t>Finanzausschuss (Entscheidungsgremium)</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rowSpan="2">
                  <a:txBody>
                    <a:bodyPr/>
                    <a:lstStyle/>
                    <a:p>
                      <a:pPr algn="l" fontAlgn="b"/>
                      <a:r>
                        <a:rPr lang="de-DE" sz="1600" b="0" i="0" u="none" strike="noStrike" dirty="0">
                          <a:solidFill>
                            <a:srgbClr val="000000"/>
                          </a:solidFill>
                          <a:effectLst/>
                          <a:latin typeface="Calibri" panose="020F0502020204030204" pitchFamily="34" charset="0"/>
                        </a:rPr>
                        <a:t>Höhere Bedeutung / Stärkung der lokal tätigen</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931879"/>
                  </a:ext>
                </a:extLst>
              </a:tr>
              <a:tr h="190500">
                <a:tc>
                  <a:txBody>
                    <a:bodyPr/>
                    <a:lstStyle/>
                    <a:p>
                      <a:pPr algn="l" fontAlgn="b"/>
                      <a:r>
                        <a:rPr lang="de-DE" sz="1600" b="0" i="0" u="none" strike="noStrike" dirty="0">
                          <a:solidFill>
                            <a:srgbClr val="000000"/>
                          </a:solidFill>
                          <a:effectLst/>
                          <a:latin typeface="Calibri" panose="020F0502020204030204" pitchFamily="34" charset="0"/>
                        </a:rPr>
                        <a:t> mit freiwilligem Untergremium je Gemeinde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pPr algn="ctr" fontAlgn="b"/>
                      <a:r>
                        <a:rPr lang="de-DE" sz="1600" b="0" i="0" u="none" strike="noStrike" dirty="0">
                          <a:solidFill>
                            <a:srgbClr val="000000"/>
                          </a:solidFill>
                          <a:effectLst/>
                          <a:latin typeface="Calibri" panose="020F0502020204030204" pitchFamily="34" charset="0"/>
                        </a:rPr>
                        <a:t>Höhere Bedeutung / Stärkung der lokal tätigen</a:t>
                      </a:r>
                    </a:p>
                  </a:txBody>
                  <a:tcPr marL="9525" marR="9525" marT="9525" marB="0" anchor="b">
                    <a:lnL>
                      <a:noFill/>
                    </a:lnL>
                    <a:lnR>
                      <a:noFill/>
                    </a:lnR>
                    <a:lnT>
                      <a:noFill/>
                    </a:lnT>
                    <a:lnB>
                      <a:noFill/>
                    </a:lnB>
                  </a:tcPr>
                </a:tc>
                <a:extLst>
                  <a:ext uri="{0D108BD9-81ED-4DB2-BD59-A6C34878D82A}">
                    <a16:rowId xmlns:a16="http://schemas.microsoft.com/office/drawing/2014/main" val="3727796979"/>
                  </a:ext>
                </a:extLst>
              </a:tr>
              <a:tr h="571500">
                <a:tc>
                  <a:txBody>
                    <a:bodyPr/>
                    <a:lstStyle/>
                    <a:p>
                      <a:pPr algn="l" fontAlgn="ctr"/>
                      <a:r>
                        <a:rPr lang="de-DE" sz="1600" b="0" i="0" u="none" strike="noStrike" dirty="0">
                          <a:solidFill>
                            <a:srgbClr val="000000"/>
                          </a:solidFill>
                          <a:effectLst/>
                          <a:latin typeface="Calibri" panose="020F0502020204030204" pitchFamily="34" charset="0"/>
                        </a:rPr>
                        <a:t>Bezirkskasse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de-DE" sz="1600" b="0" i="0" u="none" strike="noStrike" dirty="0">
                          <a:solidFill>
                            <a:srgbClr val="000000"/>
                          </a:solidFill>
                          <a:effectLst/>
                          <a:latin typeface="Calibri" panose="020F0502020204030204" pitchFamily="34" charset="0"/>
                        </a:rPr>
                        <a:t>getrennt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de-DE" sz="1600" b="0" i="0" u="none" strike="noStrike" dirty="0">
                          <a:solidFill>
                            <a:srgbClr val="000000"/>
                          </a:solidFill>
                          <a:effectLst/>
                          <a:latin typeface="Calibri" panose="020F0502020204030204" pitchFamily="34" charset="0"/>
                        </a:rPr>
                        <a:t>getrennt oder einheitlich</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de-DE" sz="1600" b="0" i="0" u="none" strike="noStrike" dirty="0">
                          <a:solidFill>
                            <a:srgbClr val="000000"/>
                          </a:solidFill>
                          <a:effectLst/>
                          <a:latin typeface="Calibri" panose="020F0502020204030204" pitchFamily="34" charset="0"/>
                        </a:rPr>
                        <a:t>einheitlich, unterstützt durch Verwaltungs-kraft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de-DE" sz="1600" b="0" i="0" u="none" strike="noStrike" dirty="0">
                          <a:solidFill>
                            <a:srgbClr val="000000"/>
                          </a:solidFill>
                          <a:effectLst/>
                          <a:latin typeface="Calibri" panose="020F0502020204030204" pitchFamily="34" charset="0"/>
                        </a:rPr>
                        <a:t>Aus Konferenzsicht wird der Großbezirk immer einheitlich gesehen, eine Trennung in Stufe 1 / 2 erfolgt vor Ort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76178110"/>
                  </a:ext>
                </a:extLst>
              </a:tr>
              <a:tr h="190500">
                <a:tc>
                  <a:txBody>
                    <a:bodyPr/>
                    <a:lstStyle/>
                    <a:p>
                      <a:pPr algn="l" fontAlgn="b"/>
                      <a:r>
                        <a:rPr lang="de-DE" sz="1600" b="0" i="0" u="none" strike="noStrike" dirty="0">
                          <a:solidFill>
                            <a:srgbClr val="000000"/>
                          </a:solidFill>
                          <a:effectLst/>
                          <a:latin typeface="Calibri" panose="020F0502020204030204" pitchFamily="34" charset="0"/>
                        </a:rPr>
                        <a:t>lokale Kassenführer</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369248"/>
                  </a:ext>
                </a:extLst>
              </a:tr>
              <a:tr h="190500">
                <a:tc>
                  <a:txBody>
                    <a:bodyPr/>
                    <a:lstStyle/>
                    <a:p>
                      <a:pPr algn="l" fontAlgn="b"/>
                      <a:r>
                        <a:rPr lang="de-DE" sz="1600" b="0" i="0" u="none" strike="noStrike" dirty="0">
                          <a:solidFill>
                            <a:srgbClr val="000000"/>
                          </a:solidFill>
                          <a:effectLst/>
                          <a:latin typeface="Calibri" panose="020F0502020204030204" pitchFamily="34" charset="0"/>
                        </a:rPr>
                        <a:t>Bauausschuss (Entscheidungsgremium)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26389002"/>
                  </a:ext>
                </a:extLst>
              </a:tr>
              <a:tr h="190500">
                <a:tc>
                  <a:txBody>
                    <a:bodyPr/>
                    <a:lstStyle/>
                    <a:p>
                      <a:pPr algn="l" fontAlgn="b"/>
                      <a:r>
                        <a:rPr lang="de-DE" sz="1600" b="0" i="0" u="none" strike="noStrike" dirty="0">
                          <a:solidFill>
                            <a:srgbClr val="000000"/>
                          </a:solidFill>
                          <a:effectLst/>
                          <a:latin typeface="Calibri" panose="020F0502020204030204" pitchFamily="34" charset="0"/>
                        </a:rPr>
                        <a:t> mit freiwilligem Untergremium je Gemeinde</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99639"/>
                  </a:ext>
                </a:extLst>
              </a:tr>
              <a:tr h="381000">
                <a:tc>
                  <a:txBody>
                    <a:bodyPr/>
                    <a:lstStyle/>
                    <a:p>
                      <a:pPr algn="l" fontAlgn="ctr"/>
                      <a:r>
                        <a:rPr lang="de-DE" sz="1600" b="0" i="0" u="none" strike="noStrike" dirty="0">
                          <a:solidFill>
                            <a:srgbClr val="000000"/>
                          </a:solidFill>
                          <a:effectLst/>
                          <a:latin typeface="Calibri" panose="020F0502020204030204" pitchFamily="34" charset="0"/>
                        </a:rPr>
                        <a:t>Immobilienverwaltung</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de-DE"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de-DE" sz="16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de-DE" sz="1600" b="0" i="0" u="none" strike="noStrike" dirty="0">
                          <a:solidFill>
                            <a:srgbClr val="000000"/>
                          </a:solidFill>
                          <a:effectLst/>
                          <a:latin typeface="Calibri" panose="020F0502020204030204" pitchFamily="34" charset="0"/>
                        </a:rPr>
                        <a:t>Professionelle Bearbeitung </a:t>
                      </a:r>
                      <a:br>
                        <a:rPr lang="de-DE" sz="1600" b="0" i="0" u="none" strike="noStrike" dirty="0">
                          <a:solidFill>
                            <a:srgbClr val="000000"/>
                          </a:solidFill>
                          <a:effectLst/>
                          <a:latin typeface="Calibri" panose="020F0502020204030204" pitchFamily="34" charset="0"/>
                        </a:rPr>
                      </a:br>
                      <a:r>
                        <a:rPr lang="de-DE" sz="1600" b="0" i="0" u="none" strike="noStrike" dirty="0">
                          <a:solidFill>
                            <a:srgbClr val="000000"/>
                          </a:solidFill>
                          <a:effectLst/>
                          <a:latin typeface="Calibri" panose="020F0502020204030204" pitchFamily="34" charset="0"/>
                        </a:rPr>
                        <a:t>(abhängig von Personaltableau)</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55127037"/>
                  </a:ext>
                </a:extLst>
              </a:tr>
              <a:tr h="190500">
                <a:tc>
                  <a:txBody>
                    <a:bodyPr/>
                    <a:lstStyle/>
                    <a:p>
                      <a:pPr algn="l" fontAlgn="b"/>
                      <a:r>
                        <a:rPr lang="de-DE" sz="1600" b="0" i="0" u="none" strike="noStrike" dirty="0">
                          <a:solidFill>
                            <a:srgbClr val="000000"/>
                          </a:solidFill>
                          <a:effectLst/>
                          <a:latin typeface="Calibri" panose="020F0502020204030204" pitchFamily="34" charset="0"/>
                        </a:rPr>
                        <a:t>Hausverwalter vor Ort</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x</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600" b="0" i="0" u="none" strike="noStrike" dirty="0">
                          <a:solidFill>
                            <a:srgbClr val="000000"/>
                          </a:solidFill>
                          <a:effectLst/>
                          <a:latin typeface="Calibri" panose="020F0502020204030204" pitchFamily="34" charset="0"/>
                        </a:rPr>
                        <a:t>Höhere Bedeutung / Stärkung der lokal tätigen</a:t>
                      </a:r>
                    </a:p>
                  </a:txBody>
                  <a:tcPr marL="9525" marR="9525" marT="9525"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783515"/>
                  </a:ext>
                </a:extLst>
              </a:tr>
            </a:tbl>
          </a:graphicData>
        </a:graphic>
      </p:graphicFrame>
    </p:spTree>
    <p:extLst>
      <p:ext uri="{BB962C8B-B14F-4D97-AF65-F5344CB8AC3E}">
        <p14:creationId xmlns:p14="http://schemas.microsoft.com/office/powerpoint/2010/main" val="1189857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5. Übergang in den Großbezirk</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2528754"/>
            <a:ext cx="11262757" cy="1800493"/>
          </a:xfrm>
          <a:prstGeom prst="rect">
            <a:avLst/>
          </a:prstGeom>
          <a:noFill/>
        </p:spPr>
        <p:txBody>
          <a:bodyPr wrap="square" rtlCol="0">
            <a:spAutoFit/>
          </a:bodyPr>
          <a:lstStyle/>
          <a:p>
            <a:pPr algn="ctr">
              <a:spcAft>
                <a:spcPts val="900"/>
              </a:spcAft>
            </a:pPr>
            <a:endParaRPr lang="de-DE" sz="3200" b="1" dirty="0">
              <a:solidFill>
                <a:schemeClr val="accent6"/>
              </a:solidFill>
              <a:latin typeface="Arial" panose="020B0604020202020204" pitchFamily="34" charset="0"/>
              <a:cs typeface="Arial" panose="020B0604020202020204" pitchFamily="34" charset="0"/>
            </a:endParaRPr>
          </a:p>
          <a:p>
            <a:pPr algn="ctr">
              <a:spcAft>
                <a:spcPts val="900"/>
              </a:spcAft>
              <a:defRPr/>
            </a:pPr>
            <a:r>
              <a:rPr lang="de-DE" sz="3200" b="1" dirty="0">
                <a:solidFill>
                  <a:schemeClr val="accent6"/>
                </a:solidFill>
                <a:latin typeface="Arial" panose="020B0604020202020204" pitchFamily="34" charset="0"/>
                <a:cs typeface="Arial" panose="020B0604020202020204" pitchFamily="34" charset="0"/>
              </a:rPr>
              <a:t>Fragen &amp; Rückmeldungen</a:t>
            </a:r>
            <a:endParaRPr lang="de-DE" sz="3200" dirty="0">
              <a:solidFill>
                <a:schemeClr val="accent6"/>
              </a:solidFill>
              <a:latin typeface="Arial" panose="020B0604020202020204" pitchFamily="34" charset="0"/>
              <a:cs typeface="Arial" panose="020B0604020202020204" pitchFamily="34" charset="0"/>
            </a:endParaRPr>
          </a:p>
          <a:p>
            <a:pPr algn="ctr">
              <a:spcAft>
                <a:spcPts val="900"/>
              </a:spcAft>
              <a:defRPr/>
            </a:pPr>
            <a:endParaRPr lang="de-DE" sz="32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446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BD67840-E8CC-96A1-A0EE-FA7E4A786DB7}"/>
              </a:ext>
            </a:extLst>
          </p:cNvPr>
          <p:cNvPicPr>
            <a:picLocks noChangeAspect="1"/>
          </p:cNvPicPr>
          <p:nvPr/>
        </p:nvPicPr>
        <p:blipFill rotWithShape="1">
          <a:blip r:embed="rId2"/>
          <a:srcRect t="11695"/>
          <a:stretch/>
        </p:blipFill>
        <p:spPr>
          <a:xfrm>
            <a:off x="3507259" y="2003986"/>
            <a:ext cx="5177481" cy="3141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Grafik 3">
            <a:extLst>
              <a:ext uri="{FF2B5EF4-FFF2-40B4-BE49-F238E27FC236}">
                <a16:creationId xmlns:a16="http://schemas.microsoft.com/office/drawing/2014/main" id="{C01167A5-2E1D-B257-7173-01B6358D6E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5959" y="150759"/>
            <a:ext cx="11460082" cy="3305481"/>
          </a:xfrm>
          <a:prstGeom prst="rect">
            <a:avLst/>
          </a:prstGeom>
        </p:spPr>
      </p:pic>
      <p:pic>
        <p:nvPicPr>
          <p:cNvPr id="9" name="Grafik 8">
            <a:extLst>
              <a:ext uri="{FF2B5EF4-FFF2-40B4-BE49-F238E27FC236}">
                <a16:creationId xmlns:a16="http://schemas.microsoft.com/office/drawing/2014/main" id="{3E126CBA-5B03-3095-3FED-E66FD05F831C}"/>
              </a:ext>
            </a:extLst>
          </p:cNvPr>
          <p:cNvPicPr>
            <a:picLocks noChangeAspect="1"/>
          </p:cNvPicPr>
          <p:nvPr/>
        </p:nvPicPr>
        <p:blipFill>
          <a:blip r:embed="rId4"/>
          <a:stretch>
            <a:fillRect/>
          </a:stretch>
        </p:blipFill>
        <p:spPr>
          <a:xfrm>
            <a:off x="9540936" y="2659117"/>
            <a:ext cx="2114494" cy="3855487"/>
          </a:xfrm>
          <a:prstGeom prst="rect">
            <a:avLst/>
          </a:prstGeom>
        </p:spPr>
      </p:pic>
      <p:pic>
        <p:nvPicPr>
          <p:cNvPr id="11" name="Grafik 10">
            <a:extLst>
              <a:ext uri="{FF2B5EF4-FFF2-40B4-BE49-F238E27FC236}">
                <a16:creationId xmlns:a16="http://schemas.microsoft.com/office/drawing/2014/main" id="{6959D770-5720-AA45-C970-F75639F23DE0}"/>
              </a:ext>
            </a:extLst>
          </p:cNvPr>
          <p:cNvPicPr>
            <a:picLocks noChangeAspect="1"/>
          </p:cNvPicPr>
          <p:nvPr/>
        </p:nvPicPr>
        <p:blipFill>
          <a:blip r:embed="rId5"/>
          <a:stretch>
            <a:fillRect/>
          </a:stretch>
        </p:blipFill>
        <p:spPr>
          <a:xfrm>
            <a:off x="872359" y="3205310"/>
            <a:ext cx="1891684" cy="3312389"/>
          </a:xfrm>
          <a:prstGeom prst="rect">
            <a:avLst/>
          </a:prstGeom>
        </p:spPr>
      </p:pic>
      <p:sp>
        <p:nvSpPr>
          <p:cNvPr id="7" name="Textfeld 6">
            <a:extLst>
              <a:ext uri="{FF2B5EF4-FFF2-40B4-BE49-F238E27FC236}">
                <a16:creationId xmlns:a16="http://schemas.microsoft.com/office/drawing/2014/main" id="{2DCE28F4-EF57-B20A-AC50-9C607D40A96B}"/>
              </a:ext>
            </a:extLst>
          </p:cNvPr>
          <p:cNvSpPr txBox="1"/>
          <p:nvPr/>
        </p:nvSpPr>
        <p:spPr>
          <a:xfrm>
            <a:off x="2348898" y="5607785"/>
            <a:ext cx="7494201" cy="830997"/>
          </a:xfrm>
          <a:prstGeom prst="rect">
            <a:avLst/>
          </a:prstGeom>
          <a:noFill/>
        </p:spPr>
        <p:txBody>
          <a:bodyPr wrap="square" rtlCol="0">
            <a:spAutoFit/>
          </a:bodyPr>
          <a:lstStyle/>
          <a:p>
            <a:pPr algn="ctr"/>
            <a:r>
              <a:rPr lang="de-DE" sz="4800" b="1" dirty="0">
                <a:solidFill>
                  <a:schemeClr val="accent6">
                    <a:lumMod val="75000"/>
                  </a:schemeClr>
                </a:solidFill>
                <a:latin typeface="OfficinaSansITCStd Book" panose="02000506040000020004" pitchFamily="2" charset="0"/>
              </a:rPr>
              <a:t>Wir wagen Veränderung!</a:t>
            </a:r>
          </a:p>
        </p:txBody>
      </p:sp>
    </p:spTree>
    <p:extLst>
      <p:ext uri="{BB962C8B-B14F-4D97-AF65-F5344CB8AC3E}">
        <p14:creationId xmlns:p14="http://schemas.microsoft.com/office/powerpoint/2010/main" val="2505157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13E2EBB-6EFA-A12C-A15D-1DD517BA3283}"/>
              </a:ext>
            </a:extLst>
          </p:cNvPr>
          <p:cNvSpPr/>
          <p:nvPr/>
        </p:nvSpPr>
        <p:spPr>
          <a:xfrm>
            <a:off x="100045" y="1558103"/>
            <a:ext cx="808937" cy="382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b="1" dirty="0">
                <a:solidFill>
                  <a:schemeClr val="tx1"/>
                </a:solidFill>
                <a:latin typeface="Arial" panose="020B0604020202020204" pitchFamily="34" charset="0"/>
                <a:cs typeface="Arial" panose="020B0604020202020204" pitchFamily="34" charset="0"/>
              </a:rPr>
              <a:t>Finanzielle Aspekte</a:t>
            </a:r>
          </a:p>
        </p:txBody>
      </p:sp>
      <p:sp>
        <p:nvSpPr>
          <p:cNvPr id="6" name="Rechteck 5">
            <a:extLst>
              <a:ext uri="{FF2B5EF4-FFF2-40B4-BE49-F238E27FC236}">
                <a16:creationId xmlns:a16="http://schemas.microsoft.com/office/drawing/2014/main" id="{46DC2F4D-D2FD-44CA-5E13-85EEA3A139CF}"/>
              </a:ext>
            </a:extLst>
          </p:cNvPr>
          <p:cNvSpPr/>
          <p:nvPr/>
        </p:nvSpPr>
        <p:spPr>
          <a:xfrm>
            <a:off x="100045" y="5466873"/>
            <a:ext cx="808937" cy="117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b="1" dirty="0">
                <a:solidFill>
                  <a:schemeClr val="tx1"/>
                </a:solidFill>
                <a:latin typeface="Arial" panose="020B0604020202020204" pitchFamily="34" charset="0"/>
                <a:cs typeface="Arial" panose="020B0604020202020204" pitchFamily="34" charset="0"/>
              </a:rPr>
              <a:t>Nicht-</a:t>
            </a:r>
          </a:p>
          <a:p>
            <a:pPr algn="ctr"/>
            <a:r>
              <a:rPr lang="de-DE" sz="1600" b="1" dirty="0">
                <a:solidFill>
                  <a:schemeClr val="tx1"/>
                </a:solidFill>
                <a:latin typeface="Arial" panose="020B0604020202020204" pitchFamily="34" charset="0"/>
                <a:cs typeface="Arial" panose="020B0604020202020204" pitchFamily="34" charset="0"/>
              </a:rPr>
              <a:t>finanzielle Aspekte</a:t>
            </a:r>
          </a:p>
        </p:txBody>
      </p:sp>
      <p:sp>
        <p:nvSpPr>
          <p:cNvPr id="7" name="Rechteck 6">
            <a:extLst>
              <a:ext uri="{FF2B5EF4-FFF2-40B4-BE49-F238E27FC236}">
                <a16:creationId xmlns:a16="http://schemas.microsoft.com/office/drawing/2014/main" id="{477C0816-F96D-FFC5-9B0D-A9FEE419F26C}"/>
              </a:ext>
            </a:extLst>
          </p:cNvPr>
          <p:cNvSpPr/>
          <p:nvPr/>
        </p:nvSpPr>
        <p:spPr>
          <a:xfrm>
            <a:off x="1018893" y="1117252"/>
            <a:ext cx="599941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Interne </a:t>
            </a:r>
            <a:r>
              <a:rPr lang="de-DE" sz="1600" dirty="0">
                <a:solidFill>
                  <a:schemeClr val="tx1"/>
                </a:solidFill>
                <a:latin typeface="Arial" panose="020B0604020202020204" pitchFamily="34" charset="0"/>
                <a:cs typeface="Arial" panose="020B0604020202020204" pitchFamily="34" charset="0"/>
              </a:rPr>
              <a:t>Chancen und Risiken</a:t>
            </a:r>
          </a:p>
        </p:txBody>
      </p:sp>
      <p:sp>
        <p:nvSpPr>
          <p:cNvPr id="8" name="Rechteck 7">
            <a:extLst>
              <a:ext uri="{FF2B5EF4-FFF2-40B4-BE49-F238E27FC236}">
                <a16:creationId xmlns:a16="http://schemas.microsoft.com/office/drawing/2014/main" id="{41BE2907-B7FD-55D4-C04E-B75E5AD2DC79}"/>
              </a:ext>
            </a:extLst>
          </p:cNvPr>
          <p:cNvSpPr/>
          <p:nvPr/>
        </p:nvSpPr>
        <p:spPr>
          <a:xfrm>
            <a:off x="7130610" y="1117252"/>
            <a:ext cx="488721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Externe </a:t>
            </a:r>
            <a:r>
              <a:rPr lang="de-DE" sz="1600" dirty="0">
                <a:solidFill>
                  <a:schemeClr val="tx1"/>
                </a:solidFill>
                <a:latin typeface="Arial" panose="020B0604020202020204" pitchFamily="34" charset="0"/>
                <a:cs typeface="Arial" panose="020B0604020202020204" pitchFamily="34" charset="0"/>
              </a:rPr>
              <a:t>Chancen und Risiken</a:t>
            </a:r>
          </a:p>
        </p:txBody>
      </p:sp>
      <p:cxnSp>
        <p:nvCxnSpPr>
          <p:cNvPr id="9" name="Gerade Verbindung 8">
            <a:extLst>
              <a:ext uri="{FF2B5EF4-FFF2-40B4-BE49-F238E27FC236}">
                <a16:creationId xmlns:a16="http://schemas.microsoft.com/office/drawing/2014/main" id="{D102576A-1B43-EC1B-F97C-9BA8526DB55A}"/>
              </a:ext>
            </a:extLst>
          </p:cNvPr>
          <p:cNvCxnSpPr>
            <a:cxnSpLocks/>
          </p:cNvCxnSpPr>
          <p:nvPr/>
        </p:nvCxnSpPr>
        <p:spPr>
          <a:xfrm>
            <a:off x="1018894" y="1477252"/>
            <a:ext cx="59994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17F9C773-4504-E3C5-FC26-1AC0B6B75162}"/>
              </a:ext>
            </a:extLst>
          </p:cNvPr>
          <p:cNvCxnSpPr>
            <a:cxnSpLocks/>
          </p:cNvCxnSpPr>
          <p:nvPr/>
        </p:nvCxnSpPr>
        <p:spPr>
          <a:xfrm>
            <a:off x="7130611" y="1477252"/>
            <a:ext cx="488721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331B6D8C-07D2-FD84-DA71-859187B7205A}"/>
              </a:ext>
            </a:extLst>
          </p:cNvPr>
          <p:cNvCxnSpPr>
            <a:cxnSpLocks/>
          </p:cNvCxnSpPr>
          <p:nvPr/>
        </p:nvCxnSpPr>
        <p:spPr>
          <a:xfrm>
            <a:off x="925994" y="1558104"/>
            <a:ext cx="0" cy="382263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C6B7CF2D-B9A8-5148-B687-FA33D5797D96}"/>
              </a:ext>
            </a:extLst>
          </p:cNvPr>
          <p:cNvCxnSpPr>
            <a:cxnSpLocks/>
          </p:cNvCxnSpPr>
          <p:nvPr/>
        </p:nvCxnSpPr>
        <p:spPr>
          <a:xfrm>
            <a:off x="925994" y="5466873"/>
            <a:ext cx="0" cy="1175728"/>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042BBCC5-D57F-BABF-6AF3-17533A8C9546}"/>
              </a:ext>
            </a:extLst>
          </p:cNvPr>
          <p:cNvSpPr/>
          <p:nvPr/>
        </p:nvSpPr>
        <p:spPr>
          <a:xfrm>
            <a:off x="1018893" y="1558103"/>
            <a:ext cx="5999419" cy="3822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Halten und Ausbauen von Finanz- und Immobilien-Fachwissen (bspw. Hinzuziehen von Fachleuten zu Einzelthemen, Zuwahl beratender Nicht-Kirchenglieder)</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Schaffung von Transparenz zu aktueller finanzieller Situation und Austausch über mögliche Fehlentwicklungen oder Quersubventionen, indem </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Einnahmen/Ausgaben des Gemeindebetriebs von Erträgen aus Investitionen (u. a. Immobilien) getrennt werden</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die finanzielle Situation einzelner Gemeinden (nicht nur Bezirken) betrachtet wird (abhängig von Buchungsinformationen in </a:t>
            </a:r>
            <a:r>
              <a:rPr lang="de-DE" sz="1200" dirty="0" err="1">
                <a:solidFill>
                  <a:schemeClr val="tx1"/>
                </a:solidFill>
                <a:latin typeface="Arial" panose="020B0604020202020204" pitchFamily="34" charset="0"/>
                <a:cs typeface="Arial" panose="020B0604020202020204" pitchFamily="34" charset="0"/>
              </a:rPr>
              <a:t>MyEmA</a:t>
            </a:r>
            <a:r>
              <a:rPr lang="de-DE" sz="1200" dirty="0">
                <a:solidFill>
                  <a:schemeClr val="tx1"/>
                </a:solidFill>
                <a:latin typeface="Arial" panose="020B0604020202020204" pitchFamily="34" charset="0"/>
                <a:cs typeface="Arial" panose="020B0604020202020204" pitchFamily="34" charset="0"/>
              </a:rPr>
              <a:t> bereits auswertbar)</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Transparenz und Austausch über zukünftige Erwartung zu Einnahmen und Ausgabe sowie Betrachtung möglicher kritischer Entwicklungen, indem </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Spendenhöhe und Altersstruktur verknüpft werden</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Investitionsbedarfe in Immobilien betrachtet werden</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über Auswirkungen starker Kirchengliederrückgänge und unterlassene Instandhaltungen gesprochen wird</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Erhöhung der Einnahmen durch Ausrichtung vorhandener Ressourcen (u. a. Vermietung, Veranstaltungen), Ansprache von Nicht-/Wenig-Spendern und -Spenderinnen, aktives Einwerben von Spenden bei (kleineren) Investitionen</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Ausgabenkontrolle durch Prüfung von Bedarfen sowie Einkaufsmöglichkeiten, jedoch kein Verzicht auf Investitionen (Klarheit bzgl. Unterschied Ausgaben und Investitionen)</a:t>
            </a:r>
          </a:p>
        </p:txBody>
      </p:sp>
      <p:sp>
        <p:nvSpPr>
          <p:cNvPr id="16" name="Rechteck 15">
            <a:extLst>
              <a:ext uri="{FF2B5EF4-FFF2-40B4-BE49-F238E27FC236}">
                <a16:creationId xmlns:a16="http://schemas.microsoft.com/office/drawing/2014/main" id="{8A8011F1-6194-2970-2B62-F8E7B0C4A1B1}"/>
              </a:ext>
            </a:extLst>
          </p:cNvPr>
          <p:cNvSpPr/>
          <p:nvPr/>
        </p:nvSpPr>
        <p:spPr>
          <a:xfrm>
            <a:off x="7130610" y="1558102"/>
            <a:ext cx="4887217" cy="3822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Einnahmen</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Altersstruktur der Gemeinden und Auswirkungen auf Spenden</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Gewinnung neuer Besucherinnen und Besucher sowie Kirchenglieder</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Entwicklung der allgemeine Spendenbereitschaft</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Ausgaben</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Entwicklung der Umlage </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Entwicklung der Betriebsausgaben (u. a. Inflation, Energiepreise, ...), daher kostenreduzierende Investitionen sinnvoll</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Entwicklung der Baupreise, daher aktives Kostenmanagement bei Bau und Sanierung</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Gesetzlichen Änderungen, u. a. </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Änderung der Umsatzsteuer-Gesetzgebung: Durch Großbezirke steigt das Risiko, dass Kleinunternehmerregelung nicht (mehr) greift. </a:t>
            </a:r>
          </a:p>
          <a:p>
            <a:pPr marL="444500" lvl="1" indent="-177800">
              <a:spcAft>
                <a:spcPts val="100"/>
              </a:spcAft>
              <a:buFont typeface="Symbol" pitchFamily="2" charset="2"/>
              <a:buChar char="-"/>
            </a:pPr>
            <a:r>
              <a:rPr lang="de-DE" sz="1200" dirty="0">
                <a:solidFill>
                  <a:schemeClr val="tx1"/>
                </a:solidFill>
                <a:latin typeface="Arial" panose="020B0604020202020204" pitchFamily="34" charset="0"/>
                <a:cs typeface="Arial" panose="020B0604020202020204" pitchFamily="34" charset="0"/>
              </a:rPr>
              <a:t>Zunahme der Bürokratie und damit verbundener Kosten (z. B. durch Angleichung der Anforderungen an kirchliche Einrichtung an gewinnorientierte Unternehmen), daher zentrale Unterstützung erforderlich (wo notwendig und sinnvoll)</a:t>
            </a:r>
          </a:p>
        </p:txBody>
      </p:sp>
      <p:sp>
        <p:nvSpPr>
          <p:cNvPr id="17" name="Rechteck 16">
            <a:extLst>
              <a:ext uri="{FF2B5EF4-FFF2-40B4-BE49-F238E27FC236}">
                <a16:creationId xmlns:a16="http://schemas.microsoft.com/office/drawing/2014/main" id="{4ECE71CD-2B5C-A95E-DC01-34C8C95D851E}"/>
              </a:ext>
            </a:extLst>
          </p:cNvPr>
          <p:cNvSpPr/>
          <p:nvPr/>
        </p:nvSpPr>
        <p:spPr>
          <a:xfrm>
            <a:off x="1018893" y="5466873"/>
            <a:ext cx="5999419" cy="117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sym typeface="Wingdings" pitchFamily="2" charset="2"/>
              </a:rPr>
              <a:t>Klare Abläufe (wer, was, bis wann) und Inhalte (welche finanzielle Wirkung, für wie lange) für (finanzielle) Entscheidungsprozesse </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sym typeface="Wingdings" pitchFamily="2" charset="2"/>
              </a:rPr>
              <a:t>Finden und Halten von haupt- und ehrenamtlichen Mitarbeitenden</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sym typeface="Wingdings" pitchFamily="2" charset="2"/>
              </a:rPr>
              <a:t>Weiterbildung und Qualifikation der Mitarbeitenden, z. B. im Hinblick auf Führung, Finanzen und Recht (muss nicht Tätigkeitsgebiet pastoraler Hauptamtlicher sein)</a:t>
            </a:r>
          </a:p>
        </p:txBody>
      </p:sp>
      <p:sp>
        <p:nvSpPr>
          <p:cNvPr id="18" name="Rechteck 17">
            <a:extLst>
              <a:ext uri="{FF2B5EF4-FFF2-40B4-BE49-F238E27FC236}">
                <a16:creationId xmlns:a16="http://schemas.microsoft.com/office/drawing/2014/main" id="{2E7CB6EC-D5AE-1625-8B4C-4E4F1BD5908B}"/>
              </a:ext>
            </a:extLst>
          </p:cNvPr>
          <p:cNvSpPr/>
          <p:nvPr/>
        </p:nvSpPr>
        <p:spPr>
          <a:xfrm>
            <a:off x="7130610" y="5466873"/>
            <a:ext cx="4887217" cy="117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Zunahme von Regeln, Anforderungen und Bürokratie sowie dadurch entstehende Anforderungen an die Organisation und Abläufe </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Arbeits- und Fachkräftemangel </a:t>
            </a:r>
          </a:p>
          <a:p>
            <a:pPr marL="182563" indent="-182563">
              <a:spcAft>
                <a:spcPts val="100"/>
              </a:spcAft>
              <a:buFont typeface="Wingdings" pitchFamily="2" charset="2"/>
              <a:buChar char="§"/>
            </a:pPr>
            <a:r>
              <a:rPr lang="de-DE" sz="1200" dirty="0">
                <a:solidFill>
                  <a:schemeClr val="tx1"/>
                </a:solidFill>
                <a:latin typeface="Arial" panose="020B0604020202020204" pitchFamily="34" charset="0"/>
                <a:cs typeface="Arial" panose="020B0604020202020204" pitchFamily="34" charset="0"/>
              </a:rPr>
              <a:t>Bereitschaft zur Übernahme (weiterer/zusätzlicher) ehrenamtlicher Tätigkeiten </a:t>
            </a:r>
          </a:p>
        </p:txBody>
      </p:sp>
      <p:sp>
        <p:nvSpPr>
          <p:cNvPr id="25" name="Titel 1">
            <a:extLst>
              <a:ext uri="{FF2B5EF4-FFF2-40B4-BE49-F238E27FC236}">
                <a16:creationId xmlns:a16="http://schemas.microsoft.com/office/drawing/2014/main" id="{04A682C9-FAD4-7612-3EB0-56F43F38B967}"/>
              </a:ext>
            </a:extLst>
          </p:cNvPr>
          <p:cNvSpPr>
            <a:spLocks noGrp="1"/>
          </p:cNvSpPr>
          <p:nvPr>
            <p:ph type="title"/>
          </p:nvPr>
        </p:nvSpPr>
        <p:spPr>
          <a:xfrm>
            <a:off x="610273" y="292730"/>
            <a:ext cx="7743673" cy="553998"/>
          </a:xfrm>
        </p:spPr>
        <p:txBody>
          <a:bodyPr/>
          <a:lstStyle/>
          <a:p>
            <a:r>
              <a:rPr lang="de-DE" sz="3600" dirty="0"/>
              <a:t>     Chancen- &amp; Risiko-Radar</a:t>
            </a:r>
          </a:p>
        </p:txBody>
      </p:sp>
      <p:pic>
        <p:nvPicPr>
          <p:cNvPr id="26" name="Grafik 25">
            <a:extLst>
              <a:ext uri="{FF2B5EF4-FFF2-40B4-BE49-F238E27FC236}">
                <a16:creationId xmlns:a16="http://schemas.microsoft.com/office/drawing/2014/main" id="{ACC0CE0A-2DCD-ADA3-D864-233BF57A8265}"/>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2114" y="186739"/>
            <a:ext cx="864000" cy="864000"/>
          </a:xfrm>
          <a:prstGeom prst="rect">
            <a:avLst/>
          </a:prstGeom>
          <a:noFill/>
        </p:spPr>
      </p:pic>
      <p:sp>
        <p:nvSpPr>
          <p:cNvPr id="27" name="Rechteck 26">
            <a:extLst>
              <a:ext uri="{FF2B5EF4-FFF2-40B4-BE49-F238E27FC236}">
                <a16:creationId xmlns:a16="http://schemas.microsoft.com/office/drawing/2014/main" id="{FB30166A-5B6F-F298-41B9-6D687DF752F9}"/>
              </a:ext>
            </a:extLst>
          </p:cNvPr>
          <p:cNvSpPr/>
          <p:nvPr/>
        </p:nvSpPr>
        <p:spPr>
          <a:xfrm>
            <a:off x="8510954" y="0"/>
            <a:ext cx="3681046" cy="9698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Arial" panose="020B0604020202020204" pitchFamily="34" charset="0"/>
                <a:cs typeface="Arial" panose="020B0604020202020204" pitchFamily="34" charset="0"/>
              </a:rPr>
              <a:t>Vorschlag:</a:t>
            </a:r>
          </a:p>
          <a:p>
            <a:pPr algn="ctr"/>
            <a:r>
              <a:rPr lang="de-DE" sz="1600" dirty="0">
                <a:latin typeface="Arial" panose="020B0604020202020204" pitchFamily="34" charset="0"/>
                <a:cs typeface="Arial" panose="020B0604020202020204" pitchFamily="34" charset="0"/>
              </a:rPr>
              <a:t>für Hearing zu klein, daher als </a:t>
            </a:r>
            <a:r>
              <a:rPr lang="de-DE" sz="1600" dirty="0" err="1">
                <a:latin typeface="Arial" panose="020B0604020202020204" pitchFamily="34" charset="0"/>
                <a:cs typeface="Arial" panose="020B0604020202020204" pitchFamily="34" charset="0"/>
              </a:rPr>
              <a:t>pdf</a:t>
            </a:r>
            <a:r>
              <a:rPr lang="de-DE" sz="1600" dirty="0">
                <a:latin typeface="Arial" panose="020B0604020202020204" pitchFamily="34" charset="0"/>
                <a:cs typeface="Arial" panose="020B0604020202020204" pitchFamily="34" charset="0"/>
              </a:rPr>
              <a:t>-Anhang auf Homepage veröffentlichen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12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ECB5F6-1C48-AA8A-42FA-93DDE0640553}"/>
              </a:ext>
            </a:extLst>
          </p:cNvPr>
          <p:cNvSpPr txBox="1"/>
          <p:nvPr/>
        </p:nvSpPr>
        <p:spPr>
          <a:xfrm>
            <a:off x="984069" y="3013501"/>
            <a:ext cx="10607040" cy="830997"/>
          </a:xfrm>
          <a:prstGeom prst="rect">
            <a:avLst/>
          </a:prstGeom>
          <a:noFill/>
        </p:spPr>
        <p:txBody>
          <a:bodyPr wrap="square" rtlCol="0">
            <a:spAutoFit/>
          </a:bodyPr>
          <a:lstStyle/>
          <a:p>
            <a:pPr>
              <a:tabLst>
                <a:tab pos="719138" algn="l"/>
              </a:tabLst>
            </a:pPr>
            <a:r>
              <a:rPr lang="de-DE" sz="4800" b="1" dirty="0">
                <a:solidFill>
                  <a:schemeClr val="accent6">
                    <a:lumMod val="75000"/>
                  </a:schemeClr>
                </a:solidFill>
                <a:latin typeface="OfficinaSansITCStd Book" panose="02000506040000020004" pitchFamily="2" charset="0"/>
              </a:rPr>
              <a:t>1. 	Einführung ins Thema</a:t>
            </a:r>
          </a:p>
        </p:txBody>
      </p:sp>
      <p:grpSp>
        <p:nvGrpSpPr>
          <p:cNvPr id="3" name="Gruppieren 2">
            <a:extLst>
              <a:ext uri="{FF2B5EF4-FFF2-40B4-BE49-F238E27FC236}">
                <a16:creationId xmlns:a16="http://schemas.microsoft.com/office/drawing/2014/main" id="{FD171A5F-C53D-1257-A50E-5C0F976931D3}"/>
              </a:ext>
            </a:extLst>
          </p:cNvPr>
          <p:cNvGrpSpPr/>
          <p:nvPr/>
        </p:nvGrpSpPr>
        <p:grpSpPr>
          <a:xfrm>
            <a:off x="-148393" y="171450"/>
            <a:ext cx="6723054" cy="1916642"/>
            <a:chOff x="-148393" y="171450"/>
            <a:chExt cx="6723054" cy="1916642"/>
          </a:xfrm>
        </p:grpSpPr>
        <p:pic>
          <p:nvPicPr>
            <p:cNvPr id="5" name="Grafik 4">
              <a:extLst>
                <a:ext uri="{FF2B5EF4-FFF2-40B4-BE49-F238E27FC236}">
                  <a16:creationId xmlns:a16="http://schemas.microsoft.com/office/drawing/2014/main" id="{754494E1-5546-BC57-231F-6C24C5CBB4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8393" y="171450"/>
              <a:ext cx="6723054" cy="1916642"/>
            </a:xfrm>
            <a:prstGeom prst="rect">
              <a:avLst/>
            </a:prstGeom>
          </p:spPr>
        </p:pic>
        <p:sp>
          <p:nvSpPr>
            <p:cNvPr id="6" name="Rechteck 5">
              <a:extLst>
                <a:ext uri="{FF2B5EF4-FFF2-40B4-BE49-F238E27FC236}">
                  <a16:creationId xmlns:a16="http://schemas.microsoft.com/office/drawing/2014/main" id="{6BA15FE3-CDA0-0E6E-9830-2E39D2B19CA1}"/>
                </a:ext>
              </a:extLst>
            </p:cNvPr>
            <p:cNvSpPr/>
            <p:nvPr/>
          </p:nvSpPr>
          <p:spPr>
            <a:xfrm>
              <a:off x="-138869" y="1140619"/>
              <a:ext cx="148393" cy="857249"/>
            </a:xfrm>
            <a:prstGeom prst="rect">
              <a:avLst/>
            </a:prstGeom>
            <a:solidFill>
              <a:srgbClr val="2D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2110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1. Erfolgreich Wirtschaften in der EmK</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078313"/>
          </a:xfrm>
          <a:prstGeom prst="rect">
            <a:avLst/>
          </a:prstGeom>
          <a:noFill/>
        </p:spPr>
        <p:txBody>
          <a:bodyPr wrap="square" rtlCol="0">
            <a:spAutoFit/>
          </a:bodyPr>
          <a:lstStyle/>
          <a:p>
            <a:pPr>
              <a:spcAft>
                <a:spcPts val="900"/>
              </a:spcAft>
            </a:pPr>
            <a:endParaRPr lang="de-DE" b="1"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Finanzielle Stabilität ist die Grundlage für nachhaltige inhaltliche Arbeit und Präsenz vor Ort </a:t>
            </a:r>
          </a:p>
          <a:p>
            <a:pPr>
              <a:spcAft>
                <a:spcPts val="900"/>
              </a:spcAft>
            </a:pPr>
            <a:endParaRPr lang="de-DE" b="1" dirty="0">
              <a:solidFill>
                <a:srgbClr val="303C66"/>
              </a:solidFill>
              <a:latin typeface="Arial" panose="020B0604020202020204" pitchFamily="34" charset="0"/>
              <a:cs typeface="Arial" panose="020B0604020202020204" pitchFamily="34" charset="0"/>
            </a:endParaRPr>
          </a:p>
          <a:p>
            <a:pPr>
              <a:spcAft>
                <a:spcPts val="900"/>
              </a:spcAft>
            </a:pPr>
            <a:r>
              <a:rPr lang="de-DE" b="1" dirty="0">
                <a:solidFill>
                  <a:srgbClr val="303C66"/>
                </a:solidFill>
                <a:latin typeface="Arial" panose="020B0604020202020204" pitchFamily="34" charset="0"/>
                <a:cs typeface="Arial" panose="020B0604020202020204" pitchFamily="34" charset="0"/>
              </a:rPr>
              <a:t>Um als Kirche erfolgreich zu wirtschaften, braucht es Transparenz und Vorausschau…</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um zu erkennen, wo und wie Gelder (nicht) </a:t>
            </a:r>
            <a:r>
              <a:rPr lang="de-DE" dirty="0">
                <a:solidFill>
                  <a:schemeClr val="accent6"/>
                </a:solidFill>
                <a:latin typeface="Arial" panose="020B0604020202020204" pitchFamily="34" charset="0"/>
                <a:cs typeface="Arial" panose="020B0604020202020204" pitchFamily="34" charset="0"/>
              </a:rPr>
              <a:t>wirkungsvoll</a:t>
            </a:r>
            <a:r>
              <a:rPr lang="de-DE" dirty="0">
                <a:solidFill>
                  <a:srgbClr val="303C66"/>
                </a:solidFill>
                <a:latin typeface="Arial" panose="020B0604020202020204" pitchFamily="34" charset="0"/>
                <a:cs typeface="Arial" panose="020B0604020202020204" pitchFamily="34" charset="0"/>
              </a:rPr>
              <a:t> eingesetzt werden</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um zu erkennen, wo Entscheidungen in der Vergangenheit nicht optimal waren, um </a:t>
            </a:r>
            <a:r>
              <a:rPr lang="de-DE" dirty="0">
                <a:solidFill>
                  <a:schemeClr val="accent6"/>
                </a:solidFill>
                <a:latin typeface="Arial" panose="020B0604020202020204" pitchFamily="34" charset="0"/>
                <a:cs typeface="Arial" panose="020B0604020202020204" pitchFamily="34" charset="0"/>
              </a:rPr>
              <a:t>dazuzulernen</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um zu erkennen, wo Entwicklungen ein </a:t>
            </a:r>
            <a:r>
              <a:rPr lang="de-DE" dirty="0">
                <a:solidFill>
                  <a:schemeClr val="accent6"/>
                </a:solidFill>
                <a:latin typeface="Arial" panose="020B0604020202020204" pitchFamily="34" charset="0"/>
                <a:cs typeface="Arial" panose="020B0604020202020204" pitchFamily="34" charset="0"/>
              </a:rPr>
              <a:t>Gegensteuern</a:t>
            </a:r>
            <a:r>
              <a:rPr lang="de-DE" dirty="0">
                <a:solidFill>
                  <a:srgbClr val="303C66"/>
                </a:solidFill>
                <a:latin typeface="Arial" panose="020B0604020202020204" pitchFamily="34" charset="0"/>
                <a:cs typeface="Arial" panose="020B0604020202020204" pitchFamily="34" charset="0"/>
              </a:rPr>
              <a:t> erforderlich machen</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um Mittel zielgerichtet in die eigene Zukunft </a:t>
            </a:r>
            <a:r>
              <a:rPr lang="de-DE" dirty="0">
                <a:solidFill>
                  <a:schemeClr val="accent6"/>
                </a:solidFill>
                <a:latin typeface="Arial" panose="020B0604020202020204" pitchFamily="34" charset="0"/>
                <a:cs typeface="Arial" panose="020B0604020202020204" pitchFamily="34" charset="0"/>
              </a:rPr>
              <a:t>investieren</a:t>
            </a:r>
            <a:r>
              <a:rPr lang="de-DE" dirty="0">
                <a:solidFill>
                  <a:srgbClr val="303C66"/>
                </a:solidFill>
                <a:latin typeface="Arial" panose="020B0604020202020204" pitchFamily="34" charset="0"/>
                <a:cs typeface="Arial" panose="020B0604020202020204" pitchFamily="34" charset="0"/>
              </a:rPr>
              <a:t> zu können</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a:p>
            <a:pPr>
              <a:spcAft>
                <a:spcPts val="900"/>
              </a:spcAft>
              <a:defRPr/>
            </a:pPr>
            <a:r>
              <a:rPr lang="de-DE" b="1" dirty="0">
                <a:solidFill>
                  <a:srgbClr val="303C66"/>
                </a:solidFill>
                <a:latin typeface="Arial" panose="020B0604020202020204" pitchFamily="34" charset="0"/>
                <a:cs typeface="Arial" panose="020B0604020202020204" pitchFamily="34" charset="0"/>
              </a:rPr>
              <a:t>Erfolgreiches wirtschaften muss vor Ort in den Bezirken erfolgen…</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denn die Bezirke finanzieren den Haushalt der EmK direkt vor Ort und indirekt über die Umlage </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verursachen wesentliche Aufwendungen und tätigen wesentliche Investitionen (v.a. in die Immobilien)</a:t>
            </a:r>
          </a:p>
          <a:p>
            <a:pPr marL="198438">
              <a:spcAft>
                <a:spcPts val="900"/>
              </a:spcAft>
              <a:defRPr/>
            </a:pPr>
            <a:r>
              <a:rPr lang="de-DE" dirty="0">
                <a:solidFill>
                  <a:srgbClr val="303C66"/>
                </a:solidFill>
                <a:latin typeface="Arial" panose="020B0604020202020204" pitchFamily="34" charset="0"/>
                <a:cs typeface="Arial" panose="020B0604020202020204" pitchFamily="34" charset="0"/>
              </a:rPr>
              <a:t>... denn Zukunftsinvestitionen finden auch vor Ort statt</a:t>
            </a:r>
          </a:p>
        </p:txBody>
      </p:sp>
    </p:spTree>
    <p:extLst>
      <p:ext uri="{BB962C8B-B14F-4D97-AF65-F5344CB8AC3E}">
        <p14:creationId xmlns:p14="http://schemas.microsoft.com/office/powerpoint/2010/main" val="42922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9018879"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kern="0" dirty="0">
                <a:latin typeface="Arial" panose="020B0604020202020204" pitchFamily="34" charset="0"/>
                <a:cs typeface="Arial" panose="020B0604020202020204" pitchFamily="34" charset="0"/>
              </a:rPr>
              <a:t>1. Erfolgreich Wirtschaften in der EmK</a:t>
            </a:r>
            <a:endParaRPr lang="de-DE" sz="480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4455066"/>
          </a:xfrm>
          <a:prstGeom prst="rect">
            <a:avLst/>
          </a:prstGeom>
          <a:noFill/>
        </p:spPr>
        <p:txBody>
          <a:bodyPr wrap="square" rtlCol="0">
            <a:spAutoFit/>
          </a:bodyPr>
          <a:lstStyle/>
          <a:p>
            <a:pPr>
              <a:spcAft>
                <a:spcPts val="900"/>
              </a:spcAft>
            </a:pPr>
            <a:endParaRPr lang="de-DE" b="1" dirty="0">
              <a:solidFill>
                <a:srgbClr val="303C66"/>
              </a:solidFill>
              <a:latin typeface="Arial" panose="020B0604020202020204" pitchFamily="34" charset="0"/>
              <a:cs typeface="Arial" panose="020B0604020202020204" pitchFamily="34" charset="0"/>
            </a:endParaRPr>
          </a:p>
          <a:p>
            <a:pPr>
              <a:spcAft>
                <a:spcPts val="900"/>
              </a:spcAft>
              <a:defRPr/>
            </a:pPr>
            <a:r>
              <a:rPr lang="de-DE" b="1" dirty="0">
                <a:solidFill>
                  <a:srgbClr val="303C66"/>
                </a:solidFill>
                <a:latin typeface="Arial" panose="020B0604020202020204" pitchFamily="34" charset="0"/>
                <a:cs typeface="Arial" panose="020B0604020202020204" pitchFamily="34" charset="0"/>
              </a:rPr>
              <a:t>Um die handelnden Gremien und Personen vor Ort in die Lage zu versetzen, erfolgreich zu agieren, braucht es </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a:p>
            <a:pPr marL="342900" indent="-342900">
              <a:spcAft>
                <a:spcPts val="900"/>
              </a:spcAft>
              <a:buAutoNum type="arabicPeriod"/>
              <a:defRPr/>
            </a:pPr>
            <a:r>
              <a:rPr lang="de-DE" dirty="0">
                <a:solidFill>
                  <a:schemeClr val="accent6"/>
                </a:solidFill>
                <a:latin typeface="Arial" panose="020B0604020202020204" pitchFamily="34" charset="0"/>
                <a:cs typeface="Arial" panose="020B0604020202020204" pitchFamily="34" charset="0"/>
              </a:rPr>
              <a:t>Transparenz</a:t>
            </a:r>
            <a:r>
              <a:rPr lang="de-DE" dirty="0">
                <a:solidFill>
                  <a:srgbClr val="303C66"/>
                </a:solidFill>
                <a:latin typeface="Arial" panose="020B0604020202020204" pitchFamily="34" charset="0"/>
                <a:cs typeface="Arial" panose="020B0604020202020204" pitchFamily="34" charset="0"/>
              </a:rPr>
              <a:t> hinsichtlich der eigenen Finanzen aktuell und in Zukunft</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a:p>
            <a:pPr marL="342900" indent="-342900">
              <a:spcAft>
                <a:spcPts val="900"/>
              </a:spcAft>
              <a:buFont typeface="+mj-lt"/>
              <a:buAutoNum type="arabicPeriod" startAt="2"/>
              <a:defRPr/>
            </a:pPr>
            <a:r>
              <a:rPr lang="de-DE" dirty="0">
                <a:solidFill>
                  <a:srgbClr val="303C66"/>
                </a:solidFill>
                <a:latin typeface="Arial" panose="020B0604020202020204" pitchFamily="34" charset="0"/>
                <a:cs typeface="Arial" panose="020B0604020202020204" pitchFamily="34" charset="0"/>
              </a:rPr>
              <a:t>Ein Verständnis über die </a:t>
            </a:r>
            <a:r>
              <a:rPr lang="de-DE" dirty="0">
                <a:solidFill>
                  <a:schemeClr val="accent6"/>
                </a:solidFill>
                <a:latin typeface="Arial" panose="020B0604020202020204" pitchFamily="34" charset="0"/>
                <a:cs typeface="Arial" panose="020B0604020202020204" pitchFamily="34" charset="0"/>
              </a:rPr>
              <a:t>Erfolgsfaktoren</a:t>
            </a:r>
            <a:r>
              <a:rPr lang="de-DE" dirty="0">
                <a:solidFill>
                  <a:srgbClr val="303C66"/>
                </a:solidFill>
                <a:latin typeface="Arial" panose="020B0604020202020204" pitchFamily="34" charset="0"/>
                <a:cs typeface="Arial" panose="020B0604020202020204" pitchFamily="34" charset="0"/>
              </a:rPr>
              <a:t> für die eigene Arbeit</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a:p>
            <a:pPr marL="342900" indent="-342900">
              <a:spcAft>
                <a:spcPts val="900"/>
              </a:spcAft>
              <a:buFont typeface="+mj-lt"/>
              <a:buAutoNum type="arabicPeriod" startAt="3"/>
              <a:defRPr/>
            </a:pPr>
            <a:r>
              <a:rPr lang="de-DE" dirty="0">
                <a:solidFill>
                  <a:srgbClr val="303C66"/>
                </a:solidFill>
                <a:latin typeface="Arial" panose="020B0604020202020204" pitchFamily="34" charset="0"/>
                <a:cs typeface="Arial" panose="020B0604020202020204" pitchFamily="34" charset="0"/>
              </a:rPr>
              <a:t>Im Hinblick auf die strukturellen Veränderungen hin zu Großbezirken eine Struktur, die die </a:t>
            </a:r>
            <a:r>
              <a:rPr lang="de-DE" dirty="0">
                <a:solidFill>
                  <a:schemeClr val="accent6"/>
                </a:solidFill>
                <a:latin typeface="Arial" panose="020B0604020202020204" pitchFamily="34" charset="0"/>
                <a:cs typeface="Arial" panose="020B0604020202020204" pitchFamily="34" charset="0"/>
              </a:rPr>
              <a:t>Perspektive </a:t>
            </a:r>
            <a:r>
              <a:rPr lang="de-DE" dirty="0">
                <a:solidFill>
                  <a:srgbClr val="303C66"/>
                </a:solidFill>
                <a:latin typeface="Arial" panose="020B0604020202020204" pitchFamily="34" charset="0"/>
                <a:cs typeface="Arial" panose="020B0604020202020204" pitchFamily="34" charset="0"/>
              </a:rPr>
              <a:t>der einzelnen</a:t>
            </a:r>
            <a:r>
              <a:rPr lang="de-DE" dirty="0">
                <a:solidFill>
                  <a:schemeClr val="accent6"/>
                </a:solidFill>
                <a:latin typeface="Arial" panose="020B0604020202020204" pitchFamily="34" charset="0"/>
                <a:cs typeface="Arial" panose="020B0604020202020204" pitchFamily="34" charset="0"/>
              </a:rPr>
              <a:t> Gemeinden </a:t>
            </a:r>
            <a:r>
              <a:rPr lang="de-DE" dirty="0">
                <a:solidFill>
                  <a:srgbClr val="303C66"/>
                </a:solidFill>
                <a:latin typeface="Arial" panose="020B0604020202020204" pitchFamily="34" charset="0"/>
                <a:cs typeface="Arial" panose="020B0604020202020204" pitchFamily="34" charset="0"/>
              </a:rPr>
              <a:t>mit der </a:t>
            </a:r>
            <a:r>
              <a:rPr lang="de-DE" dirty="0">
                <a:solidFill>
                  <a:schemeClr val="accent6"/>
                </a:solidFill>
                <a:latin typeface="Arial" panose="020B0604020202020204" pitchFamily="34" charset="0"/>
                <a:cs typeface="Arial" panose="020B0604020202020204" pitchFamily="34" charset="0"/>
              </a:rPr>
              <a:t>„Gesamtperspektive Großbezirk“ </a:t>
            </a:r>
            <a:r>
              <a:rPr lang="de-DE" dirty="0">
                <a:solidFill>
                  <a:srgbClr val="303C66"/>
                </a:solidFill>
                <a:latin typeface="Arial" panose="020B0604020202020204" pitchFamily="34" charset="0"/>
                <a:cs typeface="Arial" panose="020B0604020202020204" pitchFamily="34" charset="0"/>
              </a:rPr>
              <a:t>vereint</a:t>
            </a: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a:p>
            <a:pPr>
              <a:spcAft>
                <a:spcPts val="900"/>
              </a:spcAft>
              <a:defRPr/>
            </a:pPr>
            <a:endParaRPr lang="de-DE" dirty="0">
              <a:solidFill>
                <a:srgbClr val="303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6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ECB5F6-1C48-AA8A-42FA-93DDE0640553}"/>
              </a:ext>
            </a:extLst>
          </p:cNvPr>
          <p:cNvSpPr txBox="1"/>
          <p:nvPr/>
        </p:nvSpPr>
        <p:spPr>
          <a:xfrm>
            <a:off x="984069" y="3013501"/>
            <a:ext cx="10607040" cy="1569660"/>
          </a:xfrm>
          <a:prstGeom prst="rect">
            <a:avLst/>
          </a:prstGeom>
          <a:noFill/>
        </p:spPr>
        <p:txBody>
          <a:bodyPr wrap="square" rtlCol="0">
            <a:spAutoFit/>
          </a:bodyPr>
          <a:lstStyle/>
          <a:p>
            <a:pPr>
              <a:tabLst>
                <a:tab pos="719138" algn="l"/>
              </a:tabLst>
            </a:pPr>
            <a:r>
              <a:rPr lang="de-DE" sz="4800" b="1" dirty="0">
                <a:solidFill>
                  <a:schemeClr val="accent6">
                    <a:lumMod val="75000"/>
                  </a:schemeClr>
                </a:solidFill>
                <a:latin typeface="OfficinaSansITCStd Book" panose="02000506040000020004" pitchFamily="2" charset="0"/>
              </a:rPr>
              <a:t>2. 	Umfrage unter den 	Bezirkskassenführern der SJK</a:t>
            </a:r>
          </a:p>
        </p:txBody>
      </p:sp>
      <p:grpSp>
        <p:nvGrpSpPr>
          <p:cNvPr id="3" name="Gruppieren 2">
            <a:extLst>
              <a:ext uri="{FF2B5EF4-FFF2-40B4-BE49-F238E27FC236}">
                <a16:creationId xmlns:a16="http://schemas.microsoft.com/office/drawing/2014/main" id="{FD171A5F-C53D-1257-A50E-5C0F976931D3}"/>
              </a:ext>
            </a:extLst>
          </p:cNvPr>
          <p:cNvGrpSpPr/>
          <p:nvPr/>
        </p:nvGrpSpPr>
        <p:grpSpPr>
          <a:xfrm>
            <a:off x="-148393" y="171450"/>
            <a:ext cx="6723054" cy="1916642"/>
            <a:chOff x="-148393" y="171450"/>
            <a:chExt cx="6723054" cy="1916642"/>
          </a:xfrm>
        </p:grpSpPr>
        <p:pic>
          <p:nvPicPr>
            <p:cNvPr id="5" name="Grafik 4">
              <a:extLst>
                <a:ext uri="{FF2B5EF4-FFF2-40B4-BE49-F238E27FC236}">
                  <a16:creationId xmlns:a16="http://schemas.microsoft.com/office/drawing/2014/main" id="{754494E1-5546-BC57-231F-6C24C5CBB4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8393" y="171450"/>
              <a:ext cx="6723054" cy="1916642"/>
            </a:xfrm>
            <a:prstGeom prst="rect">
              <a:avLst/>
            </a:prstGeom>
          </p:spPr>
        </p:pic>
        <p:sp>
          <p:nvSpPr>
            <p:cNvPr id="6" name="Rechteck 5">
              <a:extLst>
                <a:ext uri="{FF2B5EF4-FFF2-40B4-BE49-F238E27FC236}">
                  <a16:creationId xmlns:a16="http://schemas.microsoft.com/office/drawing/2014/main" id="{6BA15FE3-CDA0-0E6E-9830-2E39D2B19CA1}"/>
                </a:ext>
              </a:extLst>
            </p:cNvPr>
            <p:cNvSpPr/>
            <p:nvPr/>
          </p:nvSpPr>
          <p:spPr>
            <a:xfrm>
              <a:off x="-138869" y="1140619"/>
              <a:ext cx="148393" cy="857249"/>
            </a:xfrm>
            <a:prstGeom prst="rect">
              <a:avLst/>
            </a:prstGeom>
            <a:solidFill>
              <a:srgbClr val="2D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3732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DB42F-9A96-62DF-0EC9-39BFDD1EA2C9}"/>
              </a:ext>
            </a:extLst>
          </p:cNvPr>
          <p:cNvSpPr>
            <a:spLocks noGrp="1"/>
          </p:cNvSpPr>
          <p:nvPr>
            <p:ph type="title"/>
          </p:nvPr>
        </p:nvSpPr>
        <p:spPr>
          <a:xfrm>
            <a:off x="576942" y="265261"/>
            <a:ext cx="8483931" cy="553998"/>
          </a:xfrm>
        </p:spPr>
        <p:txBody>
          <a:bodyPr/>
          <a:lstStyle/>
          <a:p>
            <a:r>
              <a:rPr lang="de-DE" sz="3600" dirty="0">
                <a:latin typeface="Arial" panose="020B0604020202020204" pitchFamily="34" charset="0"/>
                <a:cs typeface="Arial" panose="020B0604020202020204" pitchFamily="34" charset="0"/>
              </a:rPr>
              <a:t>2. Umfrage Bezirkskassenführer*innen</a:t>
            </a:r>
            <a:endParaRPr lang="de-DE" sz="4800" b="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38634CEC-CC54-0B8F-7928-8ABFBD886994}"/>
              </a:ext>
            </a:extLst>
          </p:cNvPr>
          <p:cNvSpPr/>
          <p:nvPr/>
        </p:nvSpPr>
        <p:spPr>
          <a:xfrm>
            <a:off x="1270657" y="1840675"/>
            <a:ext cx="819398" cy="1769424"/>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991019B-4C06-7CA9-BDC8-AB830BD5088D}"/>
              </a:ext>
            </a:extLst>
          </p:cNvPr>
          <p:cNvSpPr/>
          <p:nvPr/>
        </p:nvSpPr>
        <p:spPr>
          <a:xfrm>
            <a:off x="1270657" y="3610099"/>
            <a:ext cx="819398" cy="198577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61</a:t>
            </a:r>
          </a:p>
        </p:txBody>
      </p:sp>
      <p:sp>
        <p:nvSpPr>
          <p:cNvPr id="6" name="Textfeld 5">
            <a:extLst>
              <a:ext uri="{FF2B5EF4-FFF2-40B4-BE49-F238E27FC236}">
                <a16:creationId xmlns:a16="http://schemas.microsoft.com/office/drawing/2014/main" id="{A8A8AEFE-B060-FC2C-8801-BC83C5E7A243}"/>
              </a:ext>
            </a:extLst>
          </p:cNvPr>
          <p:cNvSpPr txBox="1"/>
          <p:nvPr/>
        </p:nvSpPr>
        <p:spPr>
          <a:xfrm>
            <a:off x="1402041" y="1471342"/>
            <a:ext cx="556627" cy="369332"/>
          </a:xfrm>
          <a:prstGeom prst="rect">
            <a:avLst/>
          </a:prstGeom>
          <a:noFill/>
        </p:spPr>
        <p:txBody>
          <a:bodyPr wrap="none" rtlCol="0">
            <a:spAutoFit/>
          </a:bodyPr>
          <a:lstStyle/>
          <a:p>
            <a:r>
              <a:rPr lang="de-DE" b="1" dirty="0">
                <a:latin typeface="Arial" panose="020B0604020202020204" pitchFamily="34" charset="0"/>
                <a:cs typeface="Arial" panose="020B0604020202020204" pitchFamily="34" charset="0"/>
              </a:rPr>
              <a:t>110</a:t>
            </a:r>
          </a:p>
        </p:txBody>
      </p:sp>
      <p:cxnSp>
        <p:nvCxnSpPr>
          <p:cNvPr id="8" name="Gerade Verbindung 7">
            <a:extLst>
              <a:ext uri="{FF2B5EF4-FFF2-40B4-BE49-F238E27FC236}">
                <a16:creationId xmlns:a16="http://schemas.microsoft.com/office/drawing/2014/main" id="{E36A496A-E5AE-8146-D3DF-03DEEE1AE3A7}"/>
              </a:ext>
            </a:extLst>
          </p:cNvPr>
          <p:cNvCxnSpPr/>
          <p:nvPr/>
        </p:nvCxnSpPr>
        <p:spPr>
          <a:xfrm>
            <a:off x="959613" y="5595870"/>
            <a:ext cx="1441485" cy="0"/>
          </a:xfrm>
          <a:prstGeom prst="line">
            <a:avLst/>
          </a:prstGeom>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F7977004-070F-8936-6AE5-D35BC2D11CCE}"/>
              </a:ext>
            </a:extLst>
          </p:cNvPr>
          <p:cNvSpPr txBox="1"/>
          <p:nvPr/>
        </p:nvSpPr>
        <p:spPr>
          <a:xfrm>
            <a:off x="1177652" y="5595870"/>
            <a:ext cx="1005403" cy="369332"/>
          </a:xfrm>
          <a:prstGeom prst="rect">
            <a:avLst/>
          </a:prstGeom>
          <a:noFill/>
        </p:spPr>
        <p:txBody>
          <a:bodyPr wrap="none" rtlCol="0">
            <a:spAutoFit/>
          </a:bodyPr>
          <a:lstStyle/>
          <a:p>
            <a:r>
              <a:rPr lang="de-DE" b="1" dirty="0">
                <a:solidFill>
                  <a:srgbClr val="303C66"/>
                </a:solidFill>
                <a:latin typeface="Arial" panose="020B0604020202020204" pitchFamily="34" charset="0"/>
                <a:cs typeface="Arial" panose="020B0604020202020204" pitchFamily="34" charset="0"/>
              </a:rPr>
              <a:t>Bezirke</a:t>
            </a:r>
            <a:endParaRPr lang="de-DE" dirty="0">
              <a:solidFill>
                <a:srgbClr val="303C66"/>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1A4429B9-833B-CA21-0053-63276A0936FE}"/>
              </a:ext>
            </a:extLst>
          </p:cNvPr>
          <p:cNvSpPr txBox="1"/>
          <p:nvPr/>
        </p:nvSpPr>
        <p:spPr>
          <a:xfrm rot="16200000">
            <a:off x="310717" y="4405802"/>
            <a:ext cx="1364541" cy="369332"/>
          </a:xfrm>
          <a:prstGeom prst="rect">
            <a:avLst/>
          </a:prstGeom>
          <a:noFill/>
        </p:spPr>
        <p:txBody>
          <a:bodyPr wrap="none" rtlCol="0">
            <a:spAutoFit/>
          </a:bodyPr>
          <a:lstStyle/>
          <a:p>
            <a:r>
              <a:rPr lang="de-DE" i="1" dirty="0">
                <a:solidFill>
                  <a:srgbClr val="303C66"/>
                </a:solidFill>
                <a:latin typeface="Arial" panose="020B0604020202020204" pitchFamily="34" charset="0"/>
                <a:cs typeface="Arial" panose="020B0604020202020204" pitchFamily="34" charset="0"/>
              </a:rPr>
              <a:t>Teilnahmen</a:t>
            </a:r>
          </a:p>
        </p:txBody>
      </p:sp>
      <p:sp>
        <p:nvSpPr>
          <p:cNvPr id="11" name="Dreieck 10">
            <a:extLst>
              <a:ext uri="{FF2B5EF4-FFF2-40B4-BE49-F238E27FC236}">
                <a16:creationId xmlns:a16="http://schemas.microsoft.com/office/drawing/2014/main" id="{82C4DB26-FC90-13CF-CF21-A74767763C9F}"/>
              </a:ext>
            </a:extLst>
          </p:cNvPr>
          <p:cNvSpPr/>
          <p:nvPr/>
        </p:nvSpPr>
        <p:spPr>
          <a:xfrm rot="5400000">
            <a:off x="1815249" y="4359540"/>
            <a:ext cx="1745673" cy="4868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4173018-F0DF-2AF4-846B-55EC0EE6A12D}"/>
              </a:ext>
            </a:extLst>
          </p:cNvPr>
          <p:cNvSpPr txBox="1"/>
          <p:nvPr/>
        </p:nvSpPr>
        <p:spPr>
          <a:xfrm>
            <a:off x="3078660" y="4090331"/>
            <a:ext cx="3355419" cy="1154162"/>
          </a:xfrm>
          <a:prstGeom prst="rect">
            <a:avLst/>
          </a:prstGeom>
          <a:noFill/>
        </p:spPr>
        <p:txBody>
          <a:bodyPr wrap="square" rtlCol="0">
            <a:spAutoFit/>
          </a:bodyPr>
          <a:lstStyle/>
          <a:p>
            <a:pPr>
              <a:spcAft>
                <a:spcPts val="600"/>
              </a:spcAft>
            </a:pPr>
            <a:r>
              <a:rPr lang="de-DE" sz="2000" i="1" dirty="0">
                <a:solidFill>
                  <a:srgbClr val="303C66"/>
                </a:solidFill>
                <a:latin typeface="Arial" panose="020B0604020202020204" pitchFamily="34" charset="0"/>
                <a:cs typeface="Arial" panose="020B0604020202020204" pitchFamily="34" charset="0"/>
              </a:rPr>
              <a:t>55% der Bezirke haben teilgenommen</a:t>
            </a:r>
          </a:p>
          <a:p>
            <a:pPr>
              <a:spcAft>
                <a:spcPts val="600"/>
              </a:spcAft>
            </a:pPr>
            <a:r>
              <a:rPr lang="de-DE" sz="2400" b="1" i="1" dirty="0">
                <a:solidFill>
                  <a:schemeClr val="accent6"/>
                </a:solidFill>
                <a:latin typeface="Arial" panose="020B0604020202020204" pitchFamily="34" charset="0"/>
                <a:cs typeface="Arial" panose="020B0604020202020204" pitchFamily="34" charset="0"/>
              </a:rPr>
              <a:t>► Hohe Aussagekraft</a:t>
            </a:r>
          </a:p>
        </p:txBody>
      </p:sp>
      <p:sp>
        <p:nvSpPr>
          <p:cNvPr id="15" name="Textfeld 14">
            <a:extLst>
              <a:ext uri="{FF2B5EF4-FFF2-40B4-BE49-F238E27FC236}">
                <a16:creationId xmlns:a16="http://schemas.microsoft.com/office/drawing/2014/main" id="{2BAC2DB1-46CE-FCB9-19E4-E3B874FF5795}"/>
              </a:ext>
            </a:extLst>
          </p:cNvPr>
          <p:cNvSpPr txBox="1"/>
          <p:nvPr/>
        </p:nvSpPr>
        <p:spPr>
          <a:xfrm rot="994014">
            <a:off x="6484105" y="2529564"/>
            <a:ext cx="4988865" cy="1077218"/>
          </a:xfrm>
          <a:prstGeom prst="rect">
            <a:avLst/>
          </a:prstGeom>
          <a:noFill/>
        </p:spPr>
        <p:txBody>
          <a:bodyPr wrap="none" rtlCol="0">
            <a:spAutoFit/>
          </a:bodyPr>
          <a:lstStyle/>
          <a:p>
            <a:pPr algn="ctr"/>
            <a:r>
              <a:rPr lang="de-DE" sz="3200" b="1" dirty="0">
                <a:solidFill>
                  <a:srgbClr val="303C66"/>
                </a:solidFill>
                <a:latin typeface="Arial" panose="020B0604020202020204" pitchFamily="34" charset="0"/>
                <a:cs typeface="Arial" panose="020B0604020202020204" pitchFamily="34" charset="0"/>
              </a:rPr>
              <a:t>Herzlichen Dank an alle, </a:t>
            </a:r>
          </a:p>
          <a:p>
            <a:pPr algn="ctr"/>
            <a:r>
              <a:rPr lang="de-DE" sz="3200" b="1" dirty="0">
                <a:solidFill>
                  <a:srgbClr val="303C66"/>
                </a:solidFill>
                <a:latin typeface="Arial" panose="020B0604020202020204" pitchFamily="34" charset="0"/>
                <a:cs typeface="Arial" panose="020B0604020202020204" pitchFamily="34" charset="0"/>
              </a:rPr>
              <a:t>die sich beteiligt haben!</a:t>
            </a:r>
          </a:p>
        </p:txBody>
      </p:sp>
      <p:pic>
        <p:nvPicPr>
          <p:cNvPr id="19" name="Grafik 18" descr="Klatschende Hände mit einfarbiger Füllung">
            <a:extLst>
              <a:ext uri="{FF2B5EF4-FFF2-40B4-BE49-F238E27FC236}">
                <a16:creationId xmlns:a16="http://schemas.microsoft.com/office/drawing/2014/main" id="{DC7BFA49-4412-9C3A-BF3B-AF836EEB3E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8897" y="3712090"/>
            <a:ext cx="1756756" cy="1756756"/>
          </a:xfrm>
          <a:prstGeom prst="rect">
            <a:avLst/>
          </a:prstGeom>
        </p:spPr>
      </p:pic>
    </p:spTree>
    <p:extLst>
      <p:ext uri="{BB962C8B-B14F-4D97-AF65-F5344CB8AC3E}">
        <p14:creationId xmlns:p14="http://schemas.microsoft.com/office/powerpoint/2010/main" val="198094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A4A76D1-27A1-9993-402B-D6D3465044EF}"/>
              </a:ext>
            </a:extLst>
          </p:cNvPr>
          <p:cNvSpPr txBox="1">
            <a:spLocks/>
          </p:cNvSpPr>
          <p:nvPr/>
        </p:nvSpPr>
        <p:spPr>
          <a:xfrm>
            <a:off x="576942" y="265261"/>
            <a:ext cx="8483931" cy="553998"/>
          </a:xfrm>
          <a:prstGeom prst="rect">
            <a:avLst/>
          </a:prstGeom>
        </p:spPr>
        <p:txBody>
          <a:bodyPr wrap="square" lIns="0" tIns="0" rIns="0" bIns="0">
            <a:spAutoFit/>
          </a:bodyPr>
          <a:lstStyle>
            <a:lvl1pPr>
              <a:defRPr sz="4400" b="1" i="0">
                <a:solidFill>
                  <a:srgbClr val="2E425E"/>
                </a:solidFill>
                <a:latin typeface="Arial"/>
                <a:ea typeface="+mj-ea"/>
                <a:cs typeface="Arial"/>
              </a:defRPr>
            </a:lvl1pPr>
          </a:lstStyle>
          <a:p>
            <a:r>
              <a:rPr lang="de-DE" sz="3600" dirty="0">
                <a:latin typeface="Arial" panose="020B0604020202020204" pitchFamily="34" charset="0"/>
                <a:cs typeface="Arial" panose="020B0604020202020204" pitchFamily="34" charset="0"/>
              </a:rPr>
              <a:t>2. Umfrage Bezirkskassenführer*innen</a:t>
            </a:r>
            <a:endParaRPr lang="de-DE" sz="4800" b="0" kern="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2897740-5EF5-FF96-0AE8-BE9A62518410}"/>
              </a:ext>
            </a:extLst>
          </p:cNvPr>
          <p:cNvSpPr txBox="1"/>
          <p:nvPr/>
        </p:nvSpPr>
        <p:spPr>
          <a:xfrm>
            <a:off x="576941" y="1142424"/>
            <a:ext cx="11262757" cy="5581015"/>
          </a:xfrm>
          <a:prstGeom prst="rect">
            <a:avLst/>
          </a:prstGeom>
          <a:noFill/>
        </p:spPr>
        <p:txBody>
          <a:bodyPr wrap="square" rtlCol="0">
            <a:spAutoFit/>
          </a:bodyPr>
          <a:lstStyle/>
          <a:p>
            <a:pPr>
              <a:spcAft>
                <a:spcPts val="800"/>
              </a:spcAft>
            </a:pPr>
            <a:r>
              <a:rPr lang="de-DE" b="1" dirty="0">
                <a:solidFill>
                  <a:srgbClr val="303C66"/>
                </a:solidFill>
                <a:latin typeface="Arial" panose="020B0604020202020204" pitchFamily="34" charset="0"/>
                <a:cs typeface="Arial" panose="020B0604020202020204" pitchFamily="34" charset="0"/>
              </a:rPr>
              <a:t>1. Konkrete finanzielle Risiken (1/2)</a:t>
            </a:r>
          </a:p>
          <a:p>
            <a:pPr>
              <a:spcAft>
                <a:spcPts val="800"/>
              </a:spcAft>
            </a:pPr>
            <a:endParaRPr lang="de-DE" b="1" dirty="0">
              <a:solidFill>
                <a:srgbClr val="303C66"/>
              </a:solidFill>
              <a:latin typeface="Arial" panose="020B0604020202020204" pitchFamily="34" charset="0"/>
              <a:cs typeface="Arial" panose="020B0604020202020204" pitchFamily="34" charset="0"/>
            </a:endParaRPr>
          </a:p>
          <a:p>
            <a:pPr>
              <a:spcAft>
                <a:spcPts val="800"/>
              </a:spcAft>
            </a:pPr>
            <a:r>
              <a:rPr lang="de-DE" b="1" dirty="0">
                <a:solidFill>
                  <a:srgbClr val="303C66"/>
                </a:solidFill>
                <a:latin typeface="Arial" panose="020B0604020202020204" pitchFamily="34" charset="0"/>
                <a:cs typeface="Arial" panose="020B0604020202020204" pitchFamily="34" charset="0"/>
              </a:rPr>
              <a:t>A. Welche Risikofaktoren </a:t>
            </a:r>
            <a:r>
              <a:rPr lang="de-DE" dirty="0">
                <a:solidFill>
                  <a:srgbClr val="303C66"/>
                </a:solidFill>
                <a:latin typeface="Arial" panose="020B0604020202020204" pitchFamily="34" charset="0"/>
                <a:cs typeface="Arial" panose="020B0604020202020204" pitchFamily="34" charset="0"/>
              </a:rPr>
              <a:t>gibt es aus eurer Sicht, die sich in Zukunft </a:t>
            </a:r>
            <a:r>
              <a:rPr lang="de-DE" b="1" dirty="0">
                <a:solidFill>
                  <a:srgbClr val="303C66"/>
                </a:solidFill>
                <a:latin typeface="Arial" panose="020B0604020202020204" pitchFamily="34" charset="0"/>
                <a:cs typeface="Arial" panose="020B0604020202020204" pitchFamily="34" charset="0"/>
              </a:rPr>
              <a:t>negativ auf die finanzielle Situation in eurem Bezirk auswirken</a:t>
            </a:r>
            <a:r>
              <a:rPr lang="de-DE" dirty="0">
                <a:solidFill>
                  <a:srgbClr val="303C66"/>
                </a:solidFill>
                <a:latin typeface="Arial" panose="020B0604020202020204" pitchFamily="34" charset="0"/>
                <a:cs typeface="Arial" panose="020B0604020202020204" pitchFamily="34" charset="0"/>
              </a:rPr>
              <a:t> können bzw. sich bereits negativ ausgewirkt haben?</a:t>
            </a:r>
          </a:p>
          <a:p>
            <a:pPr marL="541338" indent="-342900">
              <a:spcAft>
                <a:spcPts val="8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Altersstruktur der Gemeindeglieder					52 (85%)</a:t>
            </a:r>
          </a:p>
          <a:p>
            <a:pPr marL="541338" indent="-342900">
              <a:spcAft>
                <a:spcPts val="8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Immobilienthemen				     			24 (39%)</a:t>
            </a:r>
          </a:p>
          <a:p>
            <a:pPr marL="541338" indent="-342900">
              <a:spcAft>
                <a:spcPts val="8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Entscheidungsfindung ohne intensive Betrachtung </a:t>
            </a:r>
            <a:r>
              <a:rPr lang="de-DE" dirty="0" err="1">
                <a:solidFill>
                  <a:srgbClr val="303C66"/>
                </a:solidFill>
                <a:latin typeface="Arial" panose="020B0604020202020204" pitchFamily="34" charset="0"/>
                <a:cs typeface="Arial" panose="020B0604020202020204" pitchFamily="34" charset="0"/>
              </a:rPr>
              <a:t>finanz</a:t>
            </a:r>
            <a:r>
              <a:rPr lang="de-DE" dirty="0">
                <a:solidFill>
                  <a:srgbClr val="303C66"/>
                </a:solidFill>
                <a:latin typeface="Arial" panose="020B0604020202020204" pitchFamily="34" charset="0"/>
                <a:cs typeface="Arial" panose="020B0604020202020204" pitchFamily="34" charset="0"/>
              </a:rPr>
              <a:t>. Auswirkungen	11 (18%)</a:t>
            </a:r>
          </a:p>
          <a:p>
            <a:pPr marL="541338" indent="-342900">
              <a:spcAft>
                <a:spcPts val="8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Fehlendes </a:t>
            </a:r>
            <a:r>
              <a:rPr lang="de-DE" dirty="0" err="1">
                <a:solidFill>
                  <a:srgbClr val="303C66"/>
                </a:solidFill>
                <a:latin typeface="Arial" panose="020B0604020202020204" pitchFamily="34" charset="0"/>
                <a:cs typeface="Arial" panose="020B0604020202020204" pitchFamily="34" charset="0"/>
              </a:rPr>
              <a:t>Know-How</a:t>
            </a:r>
            <a:r>
              <a:rPr lang="de-DE" dirty="0">
                <a:solidFill>
                  <a:srgbClr val="303C66"/>
                </a:solidFill>
                <a:latin typeface="Arial" panose="020B0604020202020204" pitchFamily="34" charset="0"/>
                <a:cs typeface="Arial" panose="020B0604020202020204" pitchFamily="34" charset="0"/>
              </a:rPr>
              <a:t> im Umgang mit Finanzen				7 (11%)</a:t>
            </a:r>
          </a:p>
          <a:p>
            <a:pPr marL="541338" indent="-342900">
              <a:spcAft>
                <a:spcPts val="800"/>
              </a:spcAft>
              <a:buFont typeface="Symbol" pitchFamily="2" charset="2"/>
              <a:buChar char="-"/>
            </a:pPr>
            <a:r>
              <a:rPr lang="de-DE" dirty="0">
                <a:solidFill>
                  <a:srgbClr val="303C66"/>
                </a:solidFill>
                <a:latin typeface="Arial" panose="020B0604020202020204" pitchFamily="34" charset="0"/>
                <a:cs typeface="Arial" panose="020B0604020202020204" pitchFamily="34" charset="0"/>
              </a:rPr>
              <a:t>Verlust von Inventar							1 (2%)</a:t>
            </a:r>
          </a:p>
          <a:p>
            <a:pPr>
              <a:spcAft>
                <a:spcPts val="800"/>
              </a:spcAft>
            </a:pPr>
            <a:endParaRPr lang="de-DE" dirty="0">
              <a:solidFill>
                <a:srgbClr val="303C66"/>
              </a:solidFill>
              <a:latin typeface="Arial" panose="020B0604020202020204" pitchFamily="34" charset="0"/>
              <a:cs typeface="Arial" panose="020B0604020202020204" pitchFamily="34" charset="0"/>
            </a:endParaRPr>
          </a:p>
          <a:p>
            <a:pPr>
              <a:spcAft>
                <a:spcPts val="800"/>
              </a:spcAft>
            </a:pPr>
            <a:r>
              <a:rPr lang="de-DE" i="1" dirty="0">
                <a:solidFill>
                  <a:srgbClr val="303C66"/>
                </a:solidFill>
                <a:latin typeface="Arial" panose="020B0604020202020204" pitchFamily="34" charset="0"/>
                <a:cs typeface="Arial" panose="020B0604020202020204" pitchFamily="34" charset="0"/>
              </a:rPr>
              <a:t>Sonstiges: Preissteigerungen allgemein, Energie, Umlagesteigerung</a:t>
            </a:r>
          </a:p>
          <a:p>
            <a:pPr>
              <a:spcAft>
                <a:spcPts val="800"/>
              </a:spcAft>
            </a:pPr>
            <a:r>
              <a:rPr lang="de-DE" i="1" dirty="0">
                <a:solidFill>
                  <a:srgbClr val="303C66"/>
                </a:solidFill>
                <a:latin typeface="Arial" panose="020B0604020202020204" pitchFamily="34" charset="0"/>
                <a:cs typeface="Arial" panose="020B0604020202020204" pitchFamily="34" charset="0"/>
              </a:rPr>
              <a:t>	    Unterschiedliches Verständnis im Umgang mit Finanzen</a:t>
            </a:r>
          </a:p>
          <a:p>
            <a:pPr>
              <a:spcAft>
                <a:spcPts val="800"/>
              </a:spcAft>
            </a:pPr>
            <a:r>
              <a:rPr lang="de-DE" i="1" dirty="0">
                <a:solidFill>
                  <a:srgbClr val="303C66"/>
                </a:solidFill>
                <a:latin typeface="Arial" panose="020B0604020202020204" pitchFamily="34" charset="0"/>
                <a:cs typeface="Arial" panose="020B0604020202020204" pitchFamily="34" charset="0"/>
              </a:rPr>
              <a:t>	    Unterschiedliches Verantwortungsbewusstsein für  einen finanziellen Beitrag</a:t>
            </a:r>
          </a:p>
          <a:p>
            <a:pPr>
              <a:spcAft>
                <a:spcPts val="800"/>
              </a:spcAft>
            </a:pPr>
            <a:r>
              <a:rPr lang="de-DE" i="1" dirty="0">
                <a:solidFill>
                  <a:srgbClr val="303C66"/>
                </a:solidFill>
                <a:latin typeface="Arial" panose="020B0604020202020204" pitchFamily="34" charset="0"/>
                <a:cs typeface="Arial" panose="020B0604020202020204" pitchFamily="34" charset="0"/>
              </a:rPr>
              <a:t>	    Entscheidungen der Kirche, die der Bezirk nicht beeinflussen kann</a:t>
            </a:r>
          </a:p>
          <a:p>
            <a:pPr>
              <a:spcAft>
                <a:spcPts val="800"/>
              </a:spcAft>
            </a:pPr>
            <a:endParaRPr lang="de-DE" b="1" dirty="0">
              <a:solidFill>
                <a:srgbClr val="303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04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2835</Words>
  <Application>Microsoft Office PowerPoint</Application>
  <PresentationFormat>Breitbild</PresentationFormat>
  <Paragraphs>413</Paragraphs>
  <Slides>38</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Calibri</vt:lpstr>
      <vt:lpstr>OfficinaSansITCStd Book</vt:lpstr>
      <vt:lpstr>Symbol</vt:lpstr>
      <vt:lpstr>Systemschrift Normal</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2. Umfrage Bezirkskassenführer*innen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Erfolgsfaktoren:       Chancen- &amp; Risiko-Radar für Bezirke</vt:lpstr>
      <vt:lpstr>     Chancen- &amp; Risiko-Radar</vt:lpstr>
      <vt:lpstr>     Chancen- &amp; Risiko-Radar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Chancen- &amp; Risiko-Radar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Zielbild: Zukunftsfähige Einheit</dc:title>
  <dc:creator>Johannes Schornik</dc:creator>
  <cp:lastModifiedBy>Björn Neumann</cp:lastModifiedBy>
  <cp:revision>58</cp:revision>
  <cp:lastPrinted>2022-11-06T18:48:36Z</cp:lastPrinted>
  <dcterms:created xsi:type="dcterms:W3CDTF">2022-09-22T18:29:43Z</dcterms:created>
  <dcterms:modified xsi:type="dcterms:W3CDTF">2023-04-26T16:11:24Z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2023-04-25T09:17:11Z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3cbccbf3-038d-48c9-8ae4-328f6cf94e98</vt:lpwstr>
  </property>
  <property fmtid="{D5CDD505-2E9C-101B-9397-08002B2CF9AE}" pid="8" name="MSIP_Label_ea60d57e-af5b-4752-ac57-3e4f28ca11dc_ContentBits">
    <vt:lpwstr>0</vt:lpwstr>
  </property>
</Properties>
</file>