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68" r:id="rId4"/>
    <p:sldId id="276" r:id="rId5"/>
    <p:sldId id="269" r:id="rId6"/>
    <p:sldId id="259" r:id="rId7"/>
    <p:sldId id="260" r:id="rId8"/>
    <p:sldId id="261" r:id="rId9"/>
    <p:sldId id="262" r:id="rId10"/>
    <p:sldId id="263" r:id="rId11"/>
    <p:sldId id="265" r:id="rId12"/>
    <p:sldId id="266" r:id="rId13"/>
    <p:sldId id="267" r:id="rId14"/>
    <p:sldId id="270" r:id="rId15"/>
    <p:sldId id="271" r:id="rId16"/>
    <p:sldId id="272" r:id="rId17"/>
    <p:sldId id="273" r:id="rId18"/>
    <p:sldId id="277" r:id="rId19"/>
    <p:sldId id="274"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83"/>
    <p:restoredTop sz="96327"/>
  </p:normalViewPr>
  <p:slideViewPr>
    <p:cSldViewPr snapToGrid="0">
      <p:cViewPr varScale="1">
        <p:scale>
          <a:sx n="128" d="100"/>
          <a:sy n="128" d="100"/>
        </p:scale>
        <p:origin x="1056"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1999" cy="6858001"/>
          </a:xfrm>
          <a:prstGeom prst="rect">
            <a:avLst/>
          </a:prstGeom>
        </p:spPr>
      </p:pic>
      <p:sp>
        <p:nvSpPr>
          <p:cNvPr id="2" name="Title 1"/>
          <p:cNvSpPr>
            <a:spLocks noGrp="1"/>
          </p:cNvSpPr>
          <p:nvPr>
            <p:ph type="ctrTitle" hasCustomPrompt="1"/>
          </p:nvPr>
        </p:nvSpPr>
        <p:spPr>
          <a:xfrm>
            <a:off x="1751012" y="1300785"/>
            <a:ext cx="8689976" cy="2509213"/>
          </a:xfrm>
        </p:spPr>
        <p:txBody>
          <a:bodyPr anchor="b">
            <a:normAutofit/>
          </a:bodyPr>
          <a:lstStyle>
            <a:lvl1pPr algn="ctr">
              <a:defRPr sz="4800"/>
            </a:lvl1pPr>
          </a:lstStyle>
          <a:p>
            <a:r>
              <a:rPr lang="de-DE" dirty="0"/>
              <a:t>Ver </a:t>
            </a:r>
            <a:r>
              <a:rPr lang="de-DE" dirty="0" err="1"/>
              <a:t>nderung</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d mit Beschriftung">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6/27/23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Beschriftung">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de-DE"/>
              <a:t>Mastertitelformat bearbeiten</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6/27/23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Zitat mit Beschriftung">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de-DE"/>
              <a:t>Mastertitelformat bearbeiten</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6/27/23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nskart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de-DE"/>
              <a:t>Mastertitelformat bearbeiten</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6/27/23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palte">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de-DE"/>
              <a:t>Mastertitelformat bearbeiten</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48A87A34-81AB-432B-8DAE-1953F412C126}" type="datetimeFigureOut">
              <a:rPr lang="en-US" dirty="0"/>
              <a:t>6/27/23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Bildspalt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de-DE"/>
              <a:t>Mastertitelformat bearbeiten</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e-DE"/>
              <a:t>Bild durch Klicken auf Symbol hinzufügen</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3" name="Date Placeholder 2"/>
          <p:cNvSpPr>
            <a:spLocks noGrp="1"/>
          </p:cNvSpPr>
          <p:nvPr>
            <p:ph type="dt" sz="half" idx="10"/>
          </p:nvPr>
        </p:nvSpPr>
        <p:spPr/>
        <p:txBody>
          <a:bodyPr/>
          <a:lstStyle/>
          <a:p>
            <a:fld id="{48A87A34-81AB-432B-8DAE-1953F412C126}" type="datetimeFigureOut">
              <a:rPr lang="en-US" dirty="0"/>
              <a:t>6/27/23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de-DE"/>
              <a:t>Mastertitelformat bearbeiten</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8162" y="-938341"/>
            <a:ext cx="13860162" cy="7796341"/>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de-DE"/>
              <a:t>Mastertitelformat bearbeiten</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48A87A34-81AB-432B-8DAE-1953F412C126}" type="datetimeFigureOut">
              <a:rPr lang="en-US" dirty="0"/>
              <a:t>6/27/23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de-DE"/>
              <a:t>Mastertitelformat bearbeiten</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de-DE"/>
              <a:t>Mastertitelformat bearbeiten</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2" name="Content Placeholder 3"/>
          <p:cNvSpPr>
            <a:spLocks noGrp="1"/>
          </p:cNvSpPr>
          <p:nvPr>
            <p:ph sz="quarter" idx="13"/>
          </p:nvPr>
        </p:nvSpPr>
        <p:spPr>
          <a:xfrm>
            <a:off x="913774" y="3051012"/>
            <a:ext cx="5106027" cy="27401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13" name="Content Placeholder 5"/>
          <p:cNvSpPr>
            <a:spLocks noGrp="1"/>
          </p:cNvSpPr>
          <p:nvPr>
            <p:ph sz="quarter" idx="14"/>
          </p:nvPr>
        </p:nvSpPr>
        <p:spPr>
          <a:xfrm>
            <a:off x="6172200" y="3051012"/>
            <a:ext cx="5105401" cy="274018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dirty="0"/>
              <a:t>6/27/23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de-DE"/>
              <a:t>Mastertitelformat bearbeiten</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6/27/23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48A87A34-81AB-432B-8DAE-1953F412C126}" type="datetimeFigureOut">
              <a:rPr lang="en-US" dirty="0"/>
              <a:t>6/27/23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dirty="0"/>
              <a:pPr/>
              <a:t>6/27/23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7.emf"/></Relationships>
</file>

<file path=ppt/slides/_rels/slide11.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tif"/></Relationships>
</file>

<file path=ppt/slides/_rels/slide6.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FF243AB6-6222-AAE0-63A7-005683E0488A}"/>
              </a:ext>
            </a:extLst>
          </p:cNvPr>
          <p:cNvSpPr>
            <a:spLocks noGrp="1"/>
          </p:cNvSpPr>
          <p:nvPr>
            <p:ph type="ctrTitle"/>
          </p:nvPr>
        </p:nvSpPr>
        <p:spPr/>
        <p:txBody>
          <a:bodyPr>
            <a:normAutofit/>
          </a:bodyPr>
          <a:lstStyle/>
          <a:p>
            <a:r>
              <a:rPr lang="de-DE" sz="7200" dirty="0"/>
              <a:t>Ver  </a:t>
            </a:r>
            <a:r>
              <a:rPr lang="de-DE" sz="7200" dirty="0" err="1"/>
              <a:t>Nderung</a:t>
            </a:r>
            <a:endParaRPr lang="de-DE" sz="7200" dirty="0"/>
          </a:p>
        </p:txBody>
      </p:sp>
      <p:sp>
        <p:nvSpPr>
          <p:cNvPr id="5" name="Untertitel 4">
            <a:extLst>
              <a:ext uri="{FF2B5EF4-FFF2-40B4-BE49-F238E27FC236}">
                <a16:creationId xmlns:a16="http://schemas.microsoft.com/office/drawing/2014/main" id="{63F608FD-B81F-970E-E43D-6765D04F4820}"/>
              </a:ext>
            </a:extLst>
          </p:cNvPr>
          <p:cNvSpPr>
            <a:spLocks noGrp="1"/>
          </p:cNvSpPr>
          <p:nvPr>
            <p:ph type="subTitle" idx="1"/>
          </p:nvPr>
        </p:nvSpPr>
        <p:spPr/>
        <p:txBody>
          <a:bodyPr>
            <a:normAutofit/>
          </a:bodyPr>
          <a:lstStyle/>
          <a:p>
            <a:r>
              <a:rPr lang="de-DE" sz="3200" dirty="0">
                <a:solidFill>
                  <a:srgbClr val="F27200"/>
                </a:solidFill>
              </a:rPr>
              <a:t>Die SJK 2023</a:t>
            </a:r>
          </a:p>
          <a:p>
            <a:endParaRPr lang="de-DE" sz="3200" dirty="0">
              <a:solidFill>
                <a:srgbClr val="F27200"/>
              </a:solidFill>
            </a:endParaRPr>
          </a:p>
        </p:txBody>
      </p:sp>
      <p:sp>
        <p:nvSpPr>
          <p:cNvPr id="6" name="Textfeld 5">
            <a:extLst>
              <a:ext uri="{FF2B5EF4-FFF2-40B4-BE49-F238E27FC236}">
                <a16:creationId xmlns:a16="http://schemas.microsoft.com/office/drawing/2014/main" id="{247A7783-99B9-EB2B-690B-919E58DB8C3E}"/>
              </a:ext>
            </a:extLst>
          </p:cNvPr>
          <p:cNvSpPr txBox="1"/>
          <p:nvPr/>
        </p:nvSpPr>
        <p:spPr>
          <a:xfrm rot="10800000">
            <a:off x="4521383" y="2674148"/>
            <a:ext cx="687388" cy="1200329"/>
          </a:xfrm>
          <a:prstGeom prst="rect">
            <a:avLst/>
          </a:prstGeom>
          <a:noFill/>
        </p:spPr>
        <p:txBody>
          <a:bodyPr wrap="square" rtlCol="0">
            <a:spAutoFit/>
          </a:bodyPr>
          <a:lstStyle/>
          <a:p>
            <a:r>
              <a:rPr lang="de-DE" sz="7200" dirty="0">
                <a:solidFill>
                  <a:srgbClr val="F27200"/>
                </a:solidFill>
              </a:rPr>
              <a:t>Ä</a:t>
            </a:r>
          </a:p>
        </p:txBody>
      </p:sp>
      <p:pic>
        <p:nvPicPr>
          <p:cNvPr id="8" name="Grafik 7">
            <a:extLst>
              <a:ext uri="{FF2B5EF4-FFF2-40B4-BE49-F238E27FC236}">
                <a16:creationId xmlns:a16="http://schemas.microsoft.com/office/drawing/2014/main" id="{00A7BD43-FE26-ED46-2415-D96CFAAC0E71}"/>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037063" y="1417634"/>
            <a:ext cx="2751685" cy="1551333"/>
          </a:xfrm>
          <a:prstGeom prst="rect">
            <a:avLst/>
          </a:prstGeom>
        </p:spPr>
      </p:pic>
      <p:pic>
        <p:nvPicPr>
          <p:cNvPr id="10" name="Grafik 9">
            <a:extLst>
              <a:ext uri="{FF2B5EF4-FFF2-40B4-BE49-F238E27FC236}">
                <a16:creationId xmlns:a16="http://schemas.microsoft.com/office/drawing/2014/main" id="{DBA2720C-2FA9-336B-60BF-3BB8D3C8F089}"/>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4699000"/>
            <a:ext cx="3594100" cy="2159000"/>
          </a:xfrm>
          <a:prstGeom prst="rect">
            <a:avLst/>
          </a:prstGeom>
        </p:spPr>
      </p:pic>
    </p:spTree>
    <p:extLst>
      <p:ext uri="{BB962C8B-B14F-4D97-AF65-F5344CB8AC3E}">
        <p14:creationId xmlns:p14="http://schemas.microsoft.com/office/powerpoint/2010/main" val="9016384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7"/>
            <a:ext cx="10363826" cy="4112568"/>
          </a:xfrm>
        </p:spPr>
        <p:txBody>
          <a:bodyPr>
            <a:normAutofit/>
          </a:bodyPr>
          <a:lstStyle/>
          <a:p>
            <a:pPr marL="0" indent="0">
              <a:buNone/>
            </a:pPr>
            <a:r>
              <a:rPr lang="de-DE" sz="2800" kern="100" dirty="0">
                <a:solidFill>
                  <a:srgbClr val="F27200"/>
                </a:solidFill>
                <a:effectLst/>
                <a:latin typeface="DejaVu Sans"/>
                <a:ea typeface="Noto Serif CJK SC"/>
                <a:cs typeface="Lohit Devanagari"/>
              </a:rPr>
              <a:t>Gemeindemodell</a:t>
            </a:r>
          </a:p>
          <a:p>
            <a:r>
              <a:rPr lang="de-DE" sz="2800" cap="none" dirty="0">
                <a:latin typeface="OfficinaSansITCStd Book" panose="02000506040000020004" pitchFamily="2" charset="0"/>
              </a:rPr>
              <a:t>Die SJK beauftragt die Projektgruppen „Angebote“ und „Inhalt“, das Gemeindemodell bis zur SJK 2024 weiterzuentwickeln.</a:t>
            </a:r>
            <a:endParaRPr lang="de-DE"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7" name="Grafik 6">
            <a:extLst>
              <a:ext uri="{FF2B5EF4-FFF2-40B4-BE49-F238E27FC236}">
                <a16:creationId xmlns:a16="http://schemas.microsoft.com/office/drawing/2014/main" id="{F0202A69-4846-5085-C232-E190E2C6DE68}"/>
              </a:ext>
            </a:extLst>
          </p:cNvPr>
          <p:cNvPicPr>
            <a:picLocks noChangeAspect="1"/>
          </p:cNvPicPr>
          <p:nvPr/>
        </p:nvPicPr>
        <p:blipFill rotWithShape="1">
          <a:blip r:embed="rId4">
            <a:clrChange>
              <a:clrFrom>
                <a:srgbClr val="000000">
                  <a:alpha val="0"/>
                </a:srgbClr>
              </a:clrFrom>
              <a:clrTo>
                <a:srgbClr val="000000">
                  <a:alpha val="0"/>
                </a:srgbClr>
              </a:clrTo>
            </a:clrChange>
          </a:blip>
          <a:srcRect/>
          <a:stretch/>
        </p:blipFill>
        <p:spPr>
          <a:xfrm>
            <a:off x="2860273" y="3429000"/>
            <a:ext cx="6121400" cy="3441700"/>
          </a:xfrm>
          <a:prstGeom prst="rect">
            <a:avLst/>
          </a:prstGeom>
        </p:spPr>
      </p:pic>
    </p:spTree>
    <p:extLst>
      <p:ext uri="{BB962C8B-B14F-4D97-AF65-F5344CB8AC3E}">
        <p14:creationId xmlns:p14="http://schemas.microsoft.com/office/powerpoint/2010/main" val="37007669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a:solidFill>
                  <a:srgbClr val="F27200"/>
                </a:solidFill>
                <a:effectLst/>
                <a:latin typeface="DejaVu Sans"/>
                <a:ea typeface="Noto Serif CJK SC"/>
                <a:cs typeface="Lohit Devanagari"/>
              </a:rPr>
              <a:t>Evaluation der Gemeinden</a:t>
            </a:r>
          </a:p>
          <a:p>
            <a:r>
              <a:rPr lang="de-DE" sz="2800" cap="none" dirty="0">
                <a:latin typeface="OfficinaSansITCStd Book" panose="02000506040000020004" pitchFamily="2" charset="0"/>
              </a:rPr>
              <a:t>Der Gemeindevorstand bearbeitet für seine Gemeinde einen </a:t>
            </a:r>
            <a:r>
              <a:rPr lang="de-DE" sz="2800" cap="none" dirty="0">
                <a:solidFill>
                  <a:srgbClr val="F27200"/>
                </a:solidFill>
                <a:latin typeface="OfficinaSansITCStd Book" panose="02000506040000020004" pitchFamily="2" charset="0"/>
              </a:rPr>
              <a:t>Evaluationsbogen</a:t>
            </a:r>
            <a:r>
              <a:rPr lang="de-DE" sz="2800" cap="none" dirty="0">
                <a:latin typeface="OfficinaSansITCStd Book" panose="02000506040000020004" pitchFamily="2" charset="0"/>
              </a:rPr>
              <a:t>. Eine Aussprache erfolgt zunächst in der jeweiligen Gemeinde. </a:t>
            </a:r>
          </a:p>
          <a:p>
            <a:r>
              <a:rPr lang="de-DE" sz="2800" cap="none" dirty="0">
                <a:latin typeface="OfficinaSansITCStd Book" panose="02000506040000020004" pitchFamily="2" charset="0"/>
              </a:rPr>
              <a:t>Die </a:t>
            </a:r>
            <a:r>
              <a:rPr lang="de-DE" sz="2800" cap="none" dirty="0">
                <a:solidFill>
                  <a:srgbClr val="F27200"/>
                </a:solidFill>
                <a:latin typeface="OfficinaSansITCStd Book" panose="02000506040000020004" pitchFamily="2" charset="0"/>
              </a:rPr>
              <a:t>Auswertung</a:t>
            </a:r>
            <a:r>
              <a:rPr lang="de-DE" sz="2800" cap="none" dirty="0">
                <a:latin typeface="OfficinaSansITCStd Book" panose="02000506040000020004" pitchFamily="2" charset="0"/>
              </a:rPr>
              <a:t> wird in der zuständigen Bezirkskonferenz in Anwesenheit der Superintendentin, des Superintendenten vorgenommen. </a:t>
            </a: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8" name="Grafik 7">
            <a:extLst>
              <a:ext uri="{FF2B5EF4-FFF2-40B4-BE49-F238E27FC236}">
                <a16:creationId xmlns:a16="http://schemas.microsoft.com/office/drawing/2014/main" id="{9E21E41E-523C-FD43-A9D5-6654278E2762}"/>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0736585">
            <a:off x="7361914" y="2961112"/>
            <a:ext cx="4064000" cy="4064000"/>
          </a:xfrm>
          <a:prstGeom prst="rect">
            <a:avLst/>
          </a:prstGeom>
        </p:spPr>
      </p:pic>
    </p:spTree>
    <p:extLst>
      <p:ext uri="{BB962C8B-B14F-4D97-AF65-F5344CB8AC3E}">
        <p14:creationId xmlns:p14="http://schemas.microsoft.com/office/powerpoint/2010/main" val="3692972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a:solidFill>
                  <a:srgbClr val="F27200"/>
                </a:solidFill>
                <a:effectLst/>
                <a:latin typeface="DejaVu Sans"/>
                <a:ea typeface="Noto Serif CJK SC"/>
                <a:cs typeface="Lohit Devanagari"/>
              </a:rPr>
              <a:t>Evaluation der Gemeinden</a:t>
            </a:r>
          </a:p>
          <a:p>
            <a:r>
              <a:rPr lang="de-DE" sz="2800" cap="none" dirty="0">
                <a:latin typeface="OfficinaSansITCStd Book" panose="02000506040000020004" pitchFamily="2" charset="0"/>
              </a:rPr>
              <a:t>Die Bezirkskonferenz bespricht und beschließt </a:t>
            </a:r>
            <a:r>
              <a:rPr lang="de-DE" sz="2800" cap="none" dirty="0">
                <a:solidFill>
                  <a:srgbClr val="F27200"/>
                </a:solidFill>
                <a:latin typeface="OfficinaSansITCStd Book" panose="02000506040000020004" pitchFamily="2" charset="0"/>
              </a:rPr>
              <a:t>Begleit- bzw. Fördermaßnahmen</a:t>
            </a:r>
            <a:r>
              <a:rPr lang="de-DE" sz="2800" cap="none" dirty="0">
                <a:latin typeface="OfficinaSansITCStd Book" panose="02000506040000020004" pitchFamily="2" charset="0"/>
              </a:rPr>
              <a:t>. </a:t>
            </a:r>
          </a:p>
          <a:p>
            <a:r>
              <a:rPr lang="de-DE" sz="2800" cap="none" dirty="0">
                <a:latin typeface="OfficinaSansITCStd Book" panose="02000506040000020004" pitchFamily="2" charset="0"/>
              </a:rPr>
              <a:t>Die Evaluation der Gemeindearbeit wird                                                          </a:t>
            </a:r>
            <a:r>
              <a:rPr lang="de-DE" sz="2800" cap="none" dirty="0">
                <a:solidFill>
                  <a:srgbClr val="F27200"/>
                </a:solidFill>
                <a:latin typeface="OfficinaSansITCStd Book" panose="02000506040000020004" pitchFamily="2" charset="0"/>
              </a:rPr>
              <a:t>alle drei Jahre </a:t>
            </a:r>
            <a:r>
              <a:rPr lang="de-DE" sz="2800" cap="none" dirty="0">
                <a:latin typeface="OfficinaSansITCStd Book" panose="02000506040000020004" pitchFamily="2" charset="0"/>
              </a:rPr>
              <a:t>wiederholt.</a:t>
            </a:r>
            <a:endParaRPr lang="de-DE" sz="1800"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7" name="Grafik 6">
            <a:extLst>
              <a:ext uri="{FF2B5EF4-FFF2-40B4-BE49-F238E27FC236}">
                <a16:creationId xmlns:a16="http://schemas.microsoft.com/office/drawing/2014/main" id="{ACD38CA7-F5BF-0402-C240-2E16CBD44B06}"/>
              </a:ext>
            </a:extLst>
          </p:cNvPr>
          <p:cNvPicPr>
            <a:picLocks noChangeAspect="1"/>
          </p:cNvPicPr>
          <p:nvPr/>
        </p:nvPicPr>
        <p:blipFill>
          <a:blip r:embed="rId4"/>
          <a:stretch>
            <a:fillRect/>
          </a:stretch>
        </p:blipFill>
        <p:spPr>
          <a:xfrm>
            <a:off x="7582193" y="2943877"/>
            <a:ext cx="3230532" cy="2976277"/>
          </a:xfrm>
          <a:prstGeom prst="rect">
            <a:avLst/>
          </a:prstGeom>
        </p:spPr>
      </p:pic>
    </p:spTree>
    <p:extLst>
      <p:ext uri="{BB962C8B-B14F-4D97-AF65-F5344CB8AC3E}">
        <p14:creationId xmlns:p14="http://schemas.microsoft.com/office/powerpoint/2010/main" val="3150687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a:solidFill>
                  <a:srgbClr val="F27200"/>
                </a:solidFill>
                <a:effectLst/>
                <a:latin typeface="DejaVu Sans"/>
                <a:ea typeface="Noto Serif CJK SC"/>
                <a:cs typeface="Lohit Devanagari"/>
              </a:rPr>
              <a:t>Beendigung von </a:t>
            </a:r>
            <a:r>
              <a:rPr lang="de-DE" sz="2800" kern="100" dirty="0" err="1">
                <a:solidFill>
                  <a:srgbClr val="F27200"/>
                </a:solidFill>
                <a:effectLst/>
                <a:latin typeface="DejaVu Sans"/>
                <a:ea typeface="Noto Serif CJK SC"/>
                <a:cs typeface="Lohit Devanagari"/>
              </a:rPr>
              <a:t>GemeindeArbeit</a:t>
            </a:r>
            <a:endParaRPr lang="de-DE" sz="2800" kern="100" dirty="0">
              <a:solidFill>
                <a:srgbClr val="F27200"/>
              </a:solidFill>
              <a:effectLst/>
              <a:latin typeface="DejaVu Sans"/>
              <a:ea typeface="Noto Serif CJK SC"/>
              <a:cs typeface="Lohit Devanagari"/>
            </a:endParaRPr>
          </a:p>
          <a:p>
            <a:r>
              <a:rPr lang="de-DE" sz="2800" cap="none" dirty="0">
                <a:latin typeface="OfficinaSansITCStd Book" panose="02000506040000020004" pitchFamily="2" charset="0"/>
              </a:rPr>
              <a:t>Eine Gemeinde, der aufgrund der Auswertung des Evaluationsbogens ersichtlich wird, dass ein </a:t>
            </a:r>
            <a:r>
              <a:rPr lang="de-DE" sz="2800" cap="none" dirty="0">
                <a:solidFill>
                  <a:srgbClr val="F27200"/>
                </a:solidFill>
                <a:latin typeface="OfficinaSansITCStd Book" panose="02000506040000020004" pitchFamily="2" charset="0"/>
              </a:rPr>
              <a:t>Turnaround nicht mehr möglich </a:t>
            </a:r>
            <a:r>
              <a:rPr lang="de-DE" sz="2800" cap="none" dirty="0">
                <a:latin typeface="OfficinaSansITCStd Book" panose="02000506040000020004" pitchFamily="2" charset="0"/>
              </a:rPr>
              <a:t>ist, wird mit dem Ziel begleitet, die bisherige Gemeindearbeit zeitnah zu beenden. </a:t>
            </a:r>
          </a:p>
          <a:p>
            <a:r>
              <a:rPr lang="de-DE" sz="2800" cap="none" dirty="0">
                <a:latin typeface="OfficinaSansITCStd Book" panose="02000506040000020004" pitchFamily="2" charset="0"/>
              </a:rPr>
              <a:t>Um eine </a:t>
            </a:r>
            <a:r>
              <a:rPr lang="de-DE" sz="2800" cap="none" dirty="0">
                <a:solidFill>
                  <a:srgbClr val="F27200"/>
                </a:solidFill>
                <a:latin typeface="OfficinaSansITCStd Book" panose="02000506040000020004" pitchFamily="2" charset="0"/>
              </a:rPr>
              <a:t>gute Begleitung mit Wertschätzung</a:t>
            </a:r>
            <a:r>
              <a:rPr lang="de-DE" sz="2800" cap="none" dirty="0">
                <a:latin typeface="OfficinaSansITCStd Book" panose="02000506040000020004" pitchFamily="2" charset="0"/>
              </a:rPr>
              <a:t>, Anteilnahme und Seelsorge zu ermöglichen, wird die Handreichung als Grundlage herangezogen und mit den beteiligten Menschen ein gemeinsamer Weg entwickelt und gegangen.</a:t>
            </a:r>
          </a:p>
          <a:p>
            <a:endParaRPr lang="de-DE" sz="2800"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spTree>
    <p:extLst>
      <p:ext uri="{BB962C8B-B14F-4D97-AF65-F5344CB8AC3E}">
        <p14:creationId xmlns:p14="http://schemas.microsoft.com/office/powerpoint/2010/main" val="3682774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err="1">
                <a:solidFill>
                  <a:srgbClr val="F27200"/>
                </a:solidFill>
                <a:effectLst/>
                <a:latin typeface="DejaVu Sans"/>
                <a:ea typeface="Noto Serif CJK SC"/>
                <a:cs typeface="Lohit Devanagari"/>
              </a:rPr>
              <a:t>GemeindeGrünDungen</a:t>
            </a:r>
            <a:endParaRPr lang="de-DE" sz="2800" kern="100" dirty="0">
              <a:solidFill>
                <a:srgbClr val="F27200"/>
              </a:solidFill>
              <a:effectLst/>
              <a:latin typeface="DejaVu Sans"/>
              <a:ea typeface="Noto Serif CJK SC"/>
              <a:cs typeface="Lohit Devanagari"/>
            </a:endParaRPr>
          </a:p>
          <a:p>
            <a:r>
              <a:rPr lang="de-DE" sz="2800" cap="none" dirty="0">
                <a:latin typeface="OfficinaSansITCStd Book" panose="02000506040000020004" pitchFamily="2" charset="0"/>
              </a:rPr>
              <a:t>Die Bezirkskonferenzen haben ab dem Konferenzjahr 2024/25 einen </a:t>
            </a:r>
            <a:r>
              <a:rPr lang="de-DE" sz="2800" cap="none" dirty="0">
                <a:solidFill>
                  <a:srgbClr val="F27200"/>
                </a:solidFill>
                <a:latin typeface="OfficinaSansITCStd Book" panose="02000506040000020004" pitchFamily="2" charset="0"/>
              </a:rPr>
              <a:t>ständigen Tagesordnungspunkt zum Thema „FX-Projekt / Gemeindeneugründung“. </a:t>
            </a:r>
            <a:r>
              <a:rPr lang="de-DE" sz="2800" cap="none" dirty="0">
                <a:latin typeface="OfficinaSansITCStd Book" panose="02000506040000020004" pitchFamily="2" charset="0"/>
              </a:rPr>
              <a:t>Er dient der Reflexion zu den Fragen: Wo werden wir gebraucht? Wo wollen wir in unserem Gebiet ein neues Angebot schaffen? Wo wollen wir unser Gebiet erweitern?</a:t>
            </a:r>
            <a:endParaRPr lang="de-DE" sz="1800"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8" name="Grafik 7">
            <a:extLst>
              <a:ext uri="{FF2B5EF4-FFF2-40B4-BE49-F238E27FC236}">
                <a16:creationId xmlns:a16="http://schemas.microsoft.com/office/drawing/2014/main" id="{9E21E41E-523C-FD43-A9D5-6654278E2762}"/>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0736585">
            <a:off x="7451122" y="2961112"/>
            <a:ext cx="4064000" cy="4064000"/>
          </a:xfrm>
          <a:prstGeom prst="rect">
            <a:avLst/>
          </a:prstGeom>
        </p:spPr>
      </p:pic>
    </p:spTree>
    <p:extLst>
      <p:ext uri="{BB962C8B-B14F-4D97-AF65-F5344CB8AC3E}">
        <p14:creationId xmlns:p14="http://schemas.microsoft.com/office/powerpoint/2010/main" val="28219542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err="1">
                <a:solidFill>
                  <a:srgbClr val="F27200"/>
                </a:solidFill>
                <a:effectLst/>
                <a:latin typeface="DejaVu Sans"/>
                <a:ea typeface="Noto Serif CJK SC"/>
                <a:cs typeface="Lohit Devanagari"/>
              </a:rPr>
              <a:t>GemeindeGrünDungen</a:t>
            </a:r>
            <a:endParaRPr lang="de-DE" sz="2800" kern="100" dirty="0">
              <a:solidFill>
                <a:srgbClr val="F27200"/>
              </a:solidFill>
              <a:effectLst/>
              <a:latin typeface="DejaVu Sans"/>
              <a:ea typeface="Noto Serif CJK SC"/>
              <a:cs typeface="Lohit Devanagari"/>
            </a:endParaRPr>
          </a:p>
          <a:p>
            <a:r>
              <a:rPr lang="de-DE" sz="2800" cap="none" dirty="0">
                <a:latin typeface="OfficinaSansITCStd Book" panose="02000506040000020004" pitchFamily="2" charset="0"/>
              </a:rPr>
              <a:t>Jede größere Bezirkseinheit verpflichtet sich mit den eigenen Ressourcen und im Rahmen der eigenen Möglichkeiten, </a:t>
            </a:r>
            <a:r>
              <a:rPr lang="de-DE" sz="2800" cap="none" dirty="0">
                <a:solidFill>
                  <a:srgbClr val="F27200"/>
                </a:solidFill>
                <a:latin typeface="OfficinaSansITCStd Book" panose="02000506040000020004" pitchFamily="2" charset="0"/>
              </a:rPr>
              <a:t>bis 2033 ein FX-Projekt zu starten bzw. eine neue Gemeinde zu gründen</a:t>
            </a:r>
            <a:r>
              <a:rPr lang="de-DE" sz="2800" cap="none" dirty="0">
                <a:latin typeface="OfficinaSansITCStd Book" panose="02000506040000020004" pitchFamily="2" charset="0"/>
              </a:rPr>
              <a:t>.</a:t>
            </a:r>
          </a:p>
          <a:p>
            <a:r>
              <a:rPr lang="de-DE" sz="2800" cap="none" dirty="0">
                <a:latin typeface="OfficinaSansITCStd Book" panose="02000506040000020004" pitchFamily="2" charset="0"/>
              </a:rPr>
              <a:t>Zusätzlich gibt es in der SJK pro Jahr eine weitere   Gemeindegründung. </a:t>
            </a:r>
            <a:endParaRPr lang="de-DE" sz="1800"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8" name="Grafik 7">
            <a:extLst>
              <a:ext uri="{FF2B5EF4-FFF2-40B4-BE49-F238E27FC236}">
                <a16:creationId xmlns:a16="http://schemas.microsoft.com/office/drawing/2014/main" id="{9E21E41E-523C-FD43-A9D5-6654278E2762}"/>
              </a:ext>
            </a:extLst>
          </p:cNvPr>
          <p:cNvPicPr>
            <a:picLocks noChangeAspect="1"/>
          </p:cNvPicPr>
          <p:nvPr/>
        </p:nvPicPr>
        <p:blipFill>
          <a:blip r:embed="rId4">
            <a:clrChange>
              <a:clrFrom>
                <a:srgbClr val="FFFFFF"/>
              </a:clrFrom>
              <a:clrTo>
                <a:srgbClr val="FFFFFF">
                  <a:alpha val="0"/>
                </a:srgbClr>
              </a:clrTo>
            </a:clrChange>
          </a:blip>
          <a:stretch>
            <a:fillRect/>
          </a:stretch>
        </p:blipFill>
        <p:spPr>
          <a:xfrm rot="20736585">
            <a:off x="7451122" y="2961112"/>
            <a:ext cx="4064000" cy="4064000"/>
          </a:xfrm>
          <a:prstGeom prst="rect">
            <a:avLst/>
          </a:prstGeom>
        </p:spPr>
      </p:pic>
    </p:spTree>
    <p:extLst>
      <p:ext uri="{BB962C8B-B14F-4D97-AF65-F5344CB8AC3E}">
        <p14:creationId xmlns:p14="http://schemas.microsoft.com/office/powerpoint/2010/main" val="40093132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err="1">
                <a:solidFill>
                  <a:srgbClr val="F27200"/>
                </a:solidFill>
                <a:effectLst/>
                <a:latin typeface="DejaVu Sans"/>
                <a:ea typeface="Noto Serif CJK SC"/>
                <a:cs typeface="Lohit Devanagari"/>
              </a:rPr>
              <a:t>PersonalReferent</a:t>
            </a:r>
            <a:r>
              <a:rPr lang="de-DE" sz="2800" kern="100" dirty="0">
                <a:solidFill>
                  <a:srgbClr val="F27200"/>
                </a:solidFill>
                <a:effectLst/>
                <a:latin typeface="DejaVu Sans"/>
                <a:ea typeface="Noto Serif CJK SC"/>
                <a:cs typeface="Lohit Devanagari"/>
              </a:rPr>
              <a:t>*in</a:t>
            </a:r>
          </a:p>
          <a:p>
            <a:r>
              <a:rPr lang="de-DE" sz="2800" cap="none" dirty="0">
                <a:latin typeface="OfficinaSansITCStd Book" panose="02000506040000020004" pitchFamily="2" charset="0"/>
              </a:rPr>
              <a:t>Die Einrichtung der Stelle </a:t>
            </a:r>
            <a:r>
              <a:rPr lang="de-DE" sz="2800" cap="none" dirty="0">
                <a:solidFill>
                  <a:srgbClr val="F27200"/>
                </a:solidFill>
                <a:latin typeface="OfficinaSansITCStd Book" panose="02000506040000020004" pitchFamily="2" charset="0"/>
              </a:rPr>
              <a:t>„Personalreferentin / Personalreferent“ </a:t>
            </a:r>
            <a:r>
              <a:rPr lang="de-DE" sz="2800" cap="none" dirty="0">
                <a:latin typeface="OfficinaSansITCStd Book" panose="02000506040000020004" pitchFamily="2" charset="0"/>
              </a:rPr>
              <a:t>erfolgt zu 100% zum 1.10.2023. </a:t>
            </a:r>
            <a:endParaRPr lang="de-DE" sz="1800"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9" name="Grafik 8">
            <a:extLst>
              <a:ext uri="{FF2B5EF4-FFF2-40B4-BE49-F238E27FC236}">
                <a16:creationId xmlns:a16="http://schemas.microsoft.com/office/drawing/2014/main" id="{16C3D209-FD7C-79EB-D4E1-1112F6F35DE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826959" y="2743797"/>
            <a:ext cx="2122967" cy="1512614"/>
          </a:xfrm>
          <a:prstGeom prst="rect">
            <a:avLst/>
          </a:prstGeom>
        </p:spPr>
      </p:pic>
      <p:pic>
        <p:nvPicPr>
          <p:cNvPr id="7" name="Grafik 6">
            <a:extLst>
              <a:ext uri="{FF2B5EF4-FFF2-40B4-BE49-F238E27FC236}">
                <a16:creationId xmlns:a16="http://schemas.microsoft.com/office/drawing/2014/main" id="{7B7F6692-3A4B-3643-A180-899349908696}"/>
              </a:ext>
            </a:extLst>
          </p:cNvPr>
          <p:cNvPicPr>
            <a:picLocks noChangeAspect="1"/>
          </p:cNvPicPr>
          <p:nvPr/>
        </p:nvPicPr>
        <p:blipFill>
          <a:blip r:embed="rId5"/>
          <a:stretch>
            <a:fillRect/>
          </a:stretch>
        </p:blipFill>
        <p:spPr>
          <a:xfrm>
            <a:off x="1827214" y="3235297"/>
            <a:ext cx="3712146" cy="3523849"/>
          </a:xfrm>
          <a:prstGeom prst="rect">
            <a:avLst/>
          </a:prstGeom>
        </p:spPr>
      </p:pic>
    </p:spTree>
    <p:extLst>
      <p:ext uri="{BB962C8B-B14F-4D97-AF65-F5344CB8AC3E}">
        <p14:creationId xmlns:p14="http://schemas.microsoft.com/office/powerpoint/2010/main" val="111640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a:solidFill>
                  <a:srgbClr val="F27200"/>
                </a:solidFill>
                <a:effectLst/>
                <a:latin typeface="DejaVu Sans"/>
                <a:ea typeface="Noto Serif CJK SC"/>
                <a:cs typeface="Lohit Devanagari"/>
              </a:rPr>
              <a:t>Teamwork</a:t>
            </a:r>
          </a:p>
          <a:p>
            <a:pPr marL="0" indent="0">
              <a:buNone/>
            </a:pPr>
            <a:r>
              <a:rPr lang="de-DE" sz="2800" cap="none" dirty="0">
                <a:latin typeface="OfficinaSansITCStd Book" panose="02000506040000020004" pitchFamily="2" charset="0"/>
              </a:rPr>
              <a:t>Die Arbeit in multiprofessionellen Teams in den größeren Bezirkseinheiten ist unter anderem in vier Bereichen denkbar:</a:t>
            </a:r>
          </a:p>
          <a:p>
            <a:pPr marL="457200" lvl="1" indent="0">
              <a:buNone/>
            </a:pPr>
            <a:r>
              <a:rPr lang="de-DE" sz="2800" cap="none" dirty="0">
                <a:latin typeface="OfficinaSansITCStd Book" panose="02000506040000020004" pitchFamily="2" charset="0"/>
              </a:rPr>
              <a:t>1. HA-Dienste mit pastoraler Beauftragung</a:t>
            </a:r>
          </a:p>
          <a:p>
            <a:pPr marL="457200" lvl="1" indent="0">
              <a:buNone/>
            </a:pPr>
            <a:r>
              <a:rPr lang="de-DE" sz="2800" cap="none" dirty="0">
                <a:latin typeface="OfficinaSansITCStd Book" panose="02000506040000020004" pitchFamily="2" charset="0"/>
              </a:rPr>
              <a:t>2. HA-Dienste mit administrativer Beauftragung</a:t>
            </a:r>
          </a:p>
          <a:p>
            <a:pPr marL="457200" lvl="1" indent="0">
              <a:buNone/>
            </a:pPr>
            <a:r>
              <a:rPr lang="de-DE" sz="2800" cap="none" dirty="0">
                <a:latin typeface="OfficinaSansITCStd Book" panose="02000506040000020004" pitchFamily="2" charset="0"/>
              </a:rPr>
              <a:t>3. HA-Dienste mit gemeindepädagogischer Beauftragung</a:t>
            </a:r>
          </a:p>
          <a:p>
            <a:pPr marL="457200" lvl="1" indent="0">
              <a:buNone/>
            </a:pPr>
            <a:r>
              <a:rPr lang="de-DE" sz="2800" cap="none" dirty="0">
                <a:latin typeface="OfficinaSansITCStd Book" panose="02000506040000020004" pitchFamily="2" charset="0"/>
              </a:rPr>
              <a:t>4. HA-Dienste mit diakonischer Beauftragung</a:t>
            </a:r>
          </a:p>
          <a:p>
            <a:endParaRPr lang="de-DE" sz="2800" cap="none" dirty="0">
              <a:latin typeface="OfficinaSansITCStd Book" panose="02000506040000020004" pitchFamily="2" charset="0"/>
            </a:endParaRPr>
          </a:p>
          <a:p>
            <a:endParaRPr lang="de-DE" sz="2800"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7" name="Grafik 6">
            <a:extLst>
              <a:ext uri="{FF2B5EF4-FFF2-40B4-BE49-F238E27FC236}">
                <a16:creationId xmlns:a16="http://schemas.microsoft.com/office/drawing/2014/main" id="{9342F22C-3F42-0A26-C755-86814187A4CA}"/>
              </a:ext>
            </a:extLst>
          </p:cNvPr>
          <p:cNvPicPr>
            <a:picLocks noChangeAspect="1"/>
          </p:cNvPicPr>
          <p:nvPr/>
        </p:nvPicPr>
        <p:blipFill>
          <a:blip r:embed="rId4"/>
          <a:stretch>
            <a:fillRect/>
          </a:stretch>
        </p:blipFill>
        <p:spPr>
          <a:xfrm rot="20128070">
            <a:off x="8179932" y="4719878"/>
            <a:ext cx="4222312" cy="1879040"/>
          </a:xfrm>
          <a:prstGeom prst="rect">
            <a:avLst/>
          </a:prstGeom>
        </p:spPr>
      </p:pic>
    </p:spTree>
    <p:extLst>
      <p:ext uri="{BB962C8B-B14F-4D97-AF65-F5344CB8AC3E}">
        <p14:creationId xmlns:p14="http://schemas.microsoft.com/office/powerpoint/2010/main" val="2833952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a:solidFill>
                  <a:srgbClr val="F27200"/>
                </a:solidFill>
                <a:effectLst/>
                <a:latin typeface="DejaVu Sans"/>
                <a:ea typeface="Noto Serif CJK SC"/>
                <a:cs typeface="Lohit Devanagari"/>
              </a:rPr>
              <a:t>Teamwork</a:t>
            </a:r>
          </a:p>
          <a:p>
            <a:r>
              <a:rPr lang="de-DE" sz="2800" cap="none" dirty="0">
                <a:latin typeface="OfficinaSansITCStd Book" panose="02000506040000020004" pitchFamily="2" charset="0"/>
              </a:rPr>
              <a:t>Beginnt die Zusammenarbeit in einer größeren Bezirkseinheit, klären die Hauptamtlichen mit pastoraler Beauftragung zusammen mit dem Ausschuss für Zusammenwirken ihre Zusammenarbeit anhand der vorgeschlagenen Schwerpunkte:</a:t>
            </a:r>
          </a:p>
          <a:p>
            <a:pPr lvl="1"/>
            <a:r>
              <a:rPr lang="de-DE" sz="2600" cap="none" dirty="0">
                <a:latin typeface="OfficinaSansITCStd Book" panose="02000506040000020004" pitchFamily="2" charset="0"/>
              </a:rPr>
              <a:t>(1) Pastorin / Pastor mit Auftrag zur Leitung;</a:t>
            </a:r>
          </a:p>
          <a:p>
            <a:pPr lvl="1"/>
            <a:r>
              <a:rPr lang="de-DE" sz="2600" cap="none" dirty="0">
                <a:latin typeface="OfficinaSansITCStd Book" panose="02000506040000020004" pitchFamily="2" charset="0"/>
              </a:rPr>
              <a:t>(2) Pastorin / Pastor mit Auftrag zu Seelsorge und Begleitung;</a:t>
            </a:r>
          </a:p>
          <a:p>
            <a:pPr lvl="1"/>
            <a:r>
              <a:rPr lang="de-DE" sz="2600" cap="none" dirty="0">
                <a:latin typeface="OfficinaSansITCStd Book" panose="02000506040000020004" pitchFamily="2" charset="0"/>
              </a:rPr>
              <a:t>(3) Pastorin / Pastor mit Auftrag an neue Orte;</a:t>
            </a:r>
          </a:p>
          <a:p>
            <a:pPr lvl="1"/>
            <a:r>
              <a:rPr lang="de-DE" sz="2600" cap="none" dirty="0">
                <a:latin typeface="OfficinaSansITCStd Book" panose="02000506040000020004" pitchFamily="2" charset="0"/>
              </a:rPr>
              <a:t>(4) Pastorin / Pastorin mit Auftrag für Zielgruppen.</a:t>
            </a:r>
          </a:p>
          <a:p>
            <a:endParaRPr lang="de-DE" sz="2800"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spTree>
    <p:extLst>
      <p:ext uri="{BB962C8B-B14F-4D97-AF65-F5344CB8AC3E}">
        <p14:creationId xmlns:p14="http://schemas.microsoft.com/office/powerpoint/2010/main" val="11296959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a:solidFill>
                  <a:srgbClr val="F27200"/>
                </a:solidFill>
                <a:effectLst/>
                <a:latin typeface="DejaVu Sans"/>
                <a:ea typeface="Noto Serif CJK SC"/>
                <a:cs typeface="Lohit Devanagari"/>
              </a:rPr>
              <a:t>Teamwork</a:t>
            </a:r>
          </a:p>
          <a:p>
            <a:r>
              <a:rPr lang="de-DE" sz="2800" cap="none" dirty="0">
                <a:latin typeface="OfficinaSansITCStd Book" panose="02000506040000020004" pitchFamily="2" charset="0"/>
              </a:rPr>
              <a:t>Die aufgelisteten Standards für Teamarbeit und die beschriebenen Aufgaben und nötigen Kompetenzen einer Teamleitung gelten als Grundlage, wenn auf einer größeren Bezirkseinheit ein Team mit der Arbeit beginnt. Die Finanzierung wird vor Ort geklärt.</a:t>
            </a:r>
          </a:p>
          <a:p>
            <a:endParaRPr lang="de-DE" sz="2800"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8" name="Grafik 7">
            <a:extLst>
              <a:ext uri="{FF2B5EF4-FFF2-40B4-BE49-F238E27FC236}">
                <a16:creationId xmlns:a16="http://schemas.microsoft.com/office/drawing/2014/main" id="{0C849D7E-548C-DB29-FEC8-0F67884179D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732643" y="3622291"/>
            <a:ext cx="2912165" cy="2912165"/>
          </a:xfrm>
          <a:prstGeom prst="rect">
            <a:avLst/>
          </a:prstGeom>
        </p:spPr>
      </p:pic>
      <p:pic>
        <p:nvPicPr>
          <p:cNvPr id="7" name="Grafik 6">
            <a:extLst>
              <a:ext uri="{FF2B5EF4-FFF2-40B4-BE49-F238E27FC236}">
                <a16:creationId xmlns:a16="http://schemas.microsoft.com/office/drawing/2014/main" id="{78BDFDE5-E35A-D87E-B7F7-F215E2E27B7D}"/>
              </a:ext>
            </a:extLst>
          </p:cNvPr>
          <p:cNvPicPr>
            <a:picLocks noChangeAspect="1"/>
          </p:cNvPicPr>
          <p:nvPr/>
        </p:nvPicPr>
        <p:blipFill>
          <a:blip r:embed="rId5"/>
          <a:stretch>
            <a:fillRect/>
          </a:stretch>
        </p:blipFill>
        <p:spPr>
          <a:xfrm>
            <a:off x="2657680" y="4506018"/>
            <a:ext cx="2614784" cy="2028438"/>
          </a:xfrm>
          <a:prstGeom prst="rect">
            <a:avLst/>
          </a:prstGeom>
        </p:spPr>
      </p:pic>
    </p:spTree>
    <p:extLst>
      <p:ext uri="{BB962C8B-B14F-4D97-AF65-F5344CB8AC3E}">
        <p14:creationId xmlns:p14="http://schemas.microsoft.com/office/powerpoint/2010/main" val="4262865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7"/>
            <a:ext cx="10363826" cy="4112568"/>
          </a:xfrm>
        </p:spPr>
        <p:txBody>
          <a:bodyPr/>
          <a:lstStyle/>
          <a:p>
            <a:pPr marL="0" indent="0">
              <a:buNone/>
            </a:pPr>
            <a:r>
              <a:rPr lang="de-DE" sz="2800" kern="100" dirty="0">
                <a:solidFill>
                  <a:srgbClr val="F27200"/>
                </a:solidFill>
                <a:effectLst/>
                <a:latin typeface="DejaVu Sans"/>
                <a:ea typeface="Noto Serif CJK SC"/>
                <a:cs typeface="Lohit Devanagari"/>
              </a:rPr>
              <a:t>Vorbemerkung</a:t>
            </a:r>
          </a:p>
          <a:p>
            <a:r>
              <a:rPr lang="de-DE" sz="2800" kern="100" cap="none" dirty="0">
                <a:effectLst/>
                <a:latin typeface="OfficinaSansITCStd Book" panose="02000506040000020004" pitchFamily="2" charset="0"/>
                <a:ea typeface="Noto Serif CJK SC"/>
                <a:cs typeface="Lohit Devanagari"/>
              </a:rPr>
              <a:t>Die hier genannten Beschlüsse der SJK sind </a:t>
            </a:r>
            <a:r>
              <a:rPr lang="de-DE" sz="2800" kern="100" cap="none" dirty="0">
                <a:latin typeface="OfficinaSansITCStd Book" panose="02000506040000020004" pitchFamily="2" charset="0"/>
                <a:ea typeface="Noto Serif CJK SC"/>
                <a:cs typeface="Lohit Devanagari"/>
              </a:rPr>
              <a:t>im Wortlaut noch </a:t>
            </a:r>
            <a:r>
              <a:rPr lang="de-DE" sz="2800" kern="100" cap="none" dirty="0">
                <a:solidFill>
                  <a:srgbClr val="F27200"/>
                </a:solidFill>
                <a:effectLst/>
                <a:latin typeface="OfficinaSansITCStd Book" panose="02000506040000020004" pitchFamily="2" charset="0"/>
                <a:ea typeface="Noto Serif CJK SC"/>
                <a:cs typeface="Lohit Devanagari"/>
              </a:rPr>
              <a:t>vorläufig</a:t>
            </a:r>
            <a:r>
              <a:rPr lang="de-DE" sz="2800" kern="100" cap="none" dirty="0">
                <a:effectLst/>
                <a:latin typeface="OfficinaSansITCStd Book" panose="02000506040000020004" pitchFamily="2" charset="0"/>
                <a:ea typeface="Noto Serif CJK SC"/>
                <a:cs typeface="Lohit Devanagari"/>
              </a:rPr>
              <a:t> und es kann noch zu redaktionellen Korrekturen kommen. </a:t>
            </a:r>
          </a:p>
          <a:p>
            <a:r>
              <a:rPr lang="de-DE" sz="2800" kern="100" cap="none" dirty="0">
                <a:effectLst/>
                <a:latin typeface="OfficinaSansITCStd Book" panose="02000506040000020004" pitchFamily="2" charset="0"/>
                <a:ea typeface="Noto Serif CJK SC"/>
                <a:cs typeface="Lohit Devanagari"/>
              </a:rPr>
              <a:t>Diese Präsentation nennt nicht immer die wörtlichen Beschlüsse, sondern </a:t>
            </a:r>
            <a:r>
              <a:rPr lang="de-DE" sz="2800" kern="100" cap="none" dirty="0">
                <a:solidFill>
                  <a:srgbClr val="F27200"/>
                </a:solidFill>
                <a:effectLst/>
                <a:latin typeface="OfficinaSansITCStd Book" panose="02000506040000020004" pitchFamily="2" charset="0"/>
                <a:ea typeface="Noto Serif CJK SC"/>
                <a:cs typeface="Lohit Devanagari"/>
              </a:rPr>
              <a:t>kürzt</a:t>
            </a:r>
            <a:r>
              <a:rPr lang="de-DE" sz="2800" kern="100" cap="none" dirty="0">
                <a:effectLst/>
                <a:latin typeface="OfficinaSansITCStd Book" panose="02000506040000020004" pitchFamily="2" charset="0"/>
                <a:ea typeface="Noto Serif CJK SC"/>
                <a:cs typeface="Lohit Devanagari"/>
              </a:rPr>
              <a:t> an einigen Stellen.</a:t>
            </a:r>
          </a:p>
          <a:p>
            <a:pPr marL="0" indent="0">
              <a:buNone/>
            </a:pPr>
            <a:endParaRPr lang="de-DE" dirty="0"/>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8" name="Grafik 7">
            <a:extLst>
              <a:ext uri="{FF2B5EF4-FFF2-40B4-BE49-F238E27FC236}">
                <a16:creationId xmlns:a16="http://schemas.microsoft.com/office/drawing/2014/main" id="{E4BE01D0-8D3F-C9A3-B99B-C9090C792A5B}"/>
              </a:ext>
            </a:extLst>
          </p:cNvPr>
          <p:cNvPicPr>
            <a:picLocks noChangeAspect="1"/>
          </p:cNvPicPr>
          <p:nvPr/>
        </p:nvPicPr>
        <p:blipFill>
          <a:blip r:embed="rId4">
            <a:clrChange>
              <a:clrFrom>
                <a:srgbClr val="FAFAFA"/>
              </a:clrFrom>
              <a:clrTo>
                <a:srgbClr val="FAFAFA">
                  <a:alpha val="0"/>
                </a:srgbClr>
              </a:clrTo>
            </a:clrChange>
          </a:blip>
          <a:stretch>
            <a:fillRect/>
          </a:stretch>
        </p:blipFill>
        <p:spPr>
          <a:xfrm>
            <a:off x="3223289" y="4168635"/>
            <a:ext cx="3205120" cy="3205120"/>
          </a:xfrm>
          <a:prstGeom prst="rect">
            <a:avLst/>
          </a:prstGeom>
        </p:spPr>
      </p:pic>
    </p:spTree>
    <p:extLst>
      <p:ext uri="{BB962C8B-B14F-4D97-AF65-F5344CB8AC3E}">
        <p14:creationId xmlns:p14="http://schemas.microsoft.com/office/powerpoint/2010/main" val="2836215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6"/>
            <a:ext cx="10363826" cy="5249480"/>
          </a:xfrm>
        </p:spPr>
        <p:txBody>
          <a:bodyPr>
            <a:normAutofit/>
          </a:bodyPr>
          <a:lstStyle/>
          <a:p>
            <a:pPr marL="0" indent="0">
              <a:buNone/>
            </a:pPr>
            <a:r>
              <a:rPr lang="de-DE" sz="2800" kern="100" dirty="0">
                <a:solidFill>
                  <a:srgbClr val="F27200"/>
                </a:solidFill>
                <a:effectLst/>
                <a:latin typeface="DejaVu Sans"/>
                <a:ea typeface="Noto Serif CJK SC"/>
                <a:cs typeface="Lohit Devanagari"/>
              </a:rPr>
              <a:t>Ehrenamt</a:t>
            </a:r>
          </a:p>
          <a:p>
            <a:r>
              <a:rPr lang="de-DE" sz="2800" cap="none" dirty="0">
                <a:latin typeface="OfficinaSansITCStd Book" panose="02000506040000020004" pitchFamily="2" charset="0"/>
              </a:rPr>
              <a:t>Die SJK beauftragt die Projektgruppe, die Begrifflichkeiten im Blick auf Ehrenamtliche bis zur digitalen SJK am 21. Oktober 2023 zu überarbeiten.</a:t>
            </a:r>
          </a:p>
          <a:p>
            <a:pPr marL="0" indent="0">
              <a:buNone/>
            </a:pPr>
            <a:endParaRPr lang="de-DE" sz="2800" cap="none" dirty="0">
              <a:latin typeface="OfficinaSansITCStd Book" panose="02000506040000020004" pitchFamily="2" charset="0"/>
            </a:endParaRPr>
          </a:p>
          <a:p>
            <a:endParaRPr lang="de-DE" sz="2800"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9" name="Grafik 8">
            <a:extLst>
              <a:ext uri="{FF2B5EF4-FFF2-40B4-BE49-F238E27FC236}">
                <a16:creationId xmlns:a16="http://schemas.microsoft.com/office/drawing/2014/main" id="{C80195CA-53D9-2208-38A1-2424F7EE751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35697" y="3704982"/>
            <a:ext cx="3440556" cy="3440556"/>
          </a:xfrm>
          <a:prstGeom prst="rect">
            <a:avLst/>
          </a:prstGeom>
        </p:spPr>
      </p:pic>
    </p:spTree>
    <p:extLst>
      <p:ext uri="{BB962C8B-B14F-4D97-AF65-F5344CB8AC3E}">
        <p14:creationId xmlns:p14="http://schemas.microsoft.com/office/powerpoint/2010/main" val="34630657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7"/>
            <a:ext cx="10363826" cy="4112568"/>
          </a:xfrm>
        </p:spPr>
        <p:txBody>
          <a:bodyPr>
            <a:normAutofit/>
          </a:bodyPr>
          <a:lstStyle/>
          <a:p>
            <a:pPr marL="0" indent="0">
              <a:buNone/>
            </a:pPr>
            <a:r>
              <a:rPr lang="de-DE" sz="2800" kern="100" dirty="0" err="1">
                <a:solidFill>
                  <a:srgbClr val="F27200"/>
                </a:solidFill>
                <a:effectLst/>
                <a:latin typeface="DejaVu Sans"/>
                <a:ea typeface="Noto Serif CJK SC"/>
                <a:cs typeface="Lohit Devanagari"/>
              </a:rPr>
              <a:t>VorbemerKung</a:t>
            </a:r>
            <a:endParaRPr lang="de-DE" sz="2800" kern="100" dirty="0">
              <a:solidFill>
                <a:srgbClr val="F27200"/>
              </a:solidFill>
              <a:effectLst/>
              <a:latin typeface="DejaVu Sans"/>
              <a:ea typeface="Noto Serif CJK SC"/>
              <a:cs typeface="Lohit Devanagari"/>
            </a:endParaRPr>
          </a:p>
          <a:p>
            <a:r>
              <a:rPr lang="de-DE" sz="2800" kern="100" cap="none" dirty="0">
                <a:latin typeface="OfficinaSansITCStd Book" panose="02000506040000020004" pitchFamily="2" charset="0"/>
                <a:ea typeface="Noto Serif CJK SC"/>
                <a:cs typeface="Lohit Devanagari"/>
              </a:rPr>
              <a:t>Die Süddeutsche Jährliche Konferenz (SJK) ist das </a:t>
            </a:r>
            <a:r>
              <a:rPr lang="de-DE" sz="2800" kern="100" cap="none" dirty="0">
                <a:solidFill>
                  <a:srgbClr val="F27200"/>
                </a:solidFill>
                <a:latin typeface="OfficinaSansITCStd Book" panose="02000506040000020004" pitchFamily="2" charset="0"/>
                <a:ea typeface="Noto Serif CJK SC"/>
                <a:cs typeface="Lohit Devanagari"/>
              </a:rPr>
              <a:t>Kirchenparlament</a:t>
            </a:r>
            <a:r>
              <a:rPr lang="de-DE" sz="2800" kern="100" cap="none" dirty="0">
                <a:latin typeface="OfficinaSansITCStd Book" panose="02000506040000020004" pitchFamily="2" charset="0"/>
                <a:ea typeface="Noto Serif CJK SC"/>
                <a:cs typeface="Lohit Devanagari"/>
              </a:rPr>
              <a:t> der </a:t>
            </a:r>
            <a:r>
              <a:rPr lang="de-DE" sz="2800" kern="100" cap="none" dirty="0" err="1">
                <a:latin typeface="OfficinaSansITCStd Book" panose="02000506040000020004" pitchFamily="2" charset="0"/>
                <a:ea typeface="Noto Serif CJK SC"/>
                <a:cs typeface="Lohit Devanagari"/>
              </a:rPr>
              <a:t>EmK</a:t>
            </a:r>
            <a:r>
              <a:rPr lang="de-DE" sz="2800" kern="100" cap="none" dirty="0">
                <a:latin typeface="OfficinaSansITCStd Book" panose="02000506040000020004" pitchFamily="2" charset="0"/>
                <a:ea typeface="Noto Serif CJK SC"/>
                <a:cs typeface="Lohit Devanagari"/>
              </a:rPr>
              <a:t> in Süddeutschland.</a:t>
            </a:r>
          </a:p>
          <a:p>
            <a:r>
              <a:rPr lang="de-DE" sz="2800" kern="100" cap="none" dirty="0">
                <a:solidFill>
                  <a:srgbClr val="F27200"/>
                </a:solidFill>
                <a:effectLst/>
                <a:latin typeface="OfficinaSansITCStd Book" panose="02000506040000020004" pitchFamily="2" charset="0"/>
                <a:ea typeface="Noto Serif CJK SC"/>
                <a:cs typeface="Lohit Devanagari"/>
              </a:rPr>
              <a:t>Par</a:t>
            </a:r>
            <a:r>
              <a:rPr lang="de-DE" sz="2800" kern="100" cap="none" dirty="0">
                <a:solidFill>
                  <a:srgbClr val="F27200"/>
                </a:solidFill>
                <a:latin typeface="OfficinaSansITCStd Book" panose="02000506040000020004" pitchFamily="2" charset="0"/>
                <a:ea typeface="Noto Serif CJK SC"/>
                <a:cs typeface="Lohit Devanagari"/>
              </a:rPr>
              <a:t>itätisch</a:t>
            </a:r>
            <a:r>
              <a:rPr lang="de-DE" sz="2800" kern="100" cap="none" dirty="0">
                <a:latin typeface="OfficinaSansITCStd Book" panose="02000506040000020004" pitchFamily="2" charset="0"/>
                <a:ea typeface="Noto Serif CJK SC"/>
                <a:cs typeface="Lohit Devanagari"/>
              </a:rPr>
              <a:t> besetzt (Hauptamtliche und Laien)</a:t>
            </a:r>
          </a:p>
          <a:p>
            <a:r>
              <a:rPr lang="de-DE" sz="2800" kern="100" cap="none" dirty="0">
                <a:effectLst/>
                <a:latin typeface="OfficinaSansITCStd Book" panose="02000506040000020004" pitchFamily="2" charset="0"/>
                <a:ea typeface="Noto Serif CJK SC"/>
                <a:cs typeface="Lohit Devanagari"/>
              </a:rPr>
              <a:t>Alle Anträge zum Veränderungsprozess müssen                                        von der SJK beschlossen werden.</a:t>
            </a:r>
          </a:p>
          <a:p>
            <a:pPr marL="0" indent="0">
              <a:buNone/>
            </a:pPr>
            <a:endParaRPr lang="de-DE" dirty="0"/>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7" name="Grafik 6">
            <a:extLst>
              <a:ext uri="{FF2B5EF4-FFF2-40B4-BE49-F238E27FC236}">
                <a16:creationId xmlns:a16="http://schemas.microsoft.com/office/drawing/2014/main" id="{364B484F-DDC1-F1E3-2123-628D74E99850}"/>
              </a:ext>
            </a:extLst>
          </p:cNvPr>
          <p:cNvPicPr>
            <a:picLocks noChangeAspect="1"/>
          </p:cNvPicPr>
          <p:nvPr/>
        </p:nvPicPr>
        <p:blipFill>
          <a:blip r:embed="rId4"/>
          <a:stretch>
            <a:fillRect/>
          </a:stretch>
        </p:blipFill>
        <p:spPr>
          <a:xfrm>
            <a:off x="8066032" y="2914197"/>
            <a:ext cx="3829755" cy="2856997"/>
          </a:xfrm>
          <a:prstGeom prst="rect">
            <a:avLst/>
          </a:prstGeom>
        </p:spPr>
      </p:pic>
    </p:spTree>
    <p:extLst>
      <p:ext uri="{BB962C8B-B14F-4D97-AF65-F5344CB8AC3E}">
        <p14:creationId xmlns:p14="http://schemas.microsoft.com/office/powerpoint/2010/main" val="4072773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7"/>
            <a:ext cx="10363826" cy="4112568"/>
          </a:xfrm>
        </p:spPr>
        <p:txBody>
          <a:bodyPr>
            <a:normAutofit/>
          </a:bodyPr>
          <a:lstStyle/>
          <a:p>
            <a:pPr marL="0" indent="0">
              <a:buNone/>
            </a:pPr>
            <a:r>
              <a:rPr lang="de-DE" sz="2800" kern="100" dirty="0">
                <a:solidFill>
                  <a:srgbClr val="F27200"/>
                </a:solidFill>
                <a:effectLst/>
                <a:latin typeface="DejaVu Sans"/>
                <a:ea typeface="Noto Serif CJK SC"/>
                <a:cs typeface="Lohit Devanagari"/>
              </a:rPr>
              <a:t>UNSERE Kirche Verändert sich</a:t>
            </a:r>
          </a:p>
          <a:p>
            <a:pPr marL="0" indent="0">
              <a:buNone/>
            </a:pPr>
            <a:r>
              <a:rPr lang="de-DE" cap="none" dirty="0">
                <a:latin typeface="OfficinaSansITCStd Book" panose="02000506040000020004" pitchFamily="2" charset="0"/>
              </a:rPr>
              <a:t>Dafür stehen auch 20 Menschen, die sich neu in den Dienst der Kirche stellen!</a:t>
            </a: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7" name="Grafik 6">
            <a:extLst>
              <a:ext uri="{FF2B5EF4-FFF2-40B4-BE49-F238E27FC236}">
                <a16:creationId xmlns:a16="http://schemas.microsoft.com/office/drawing/2014/main" id="{43007D01-0C93-680E-8F5F-469CE8506C3B}"/>
              </a:ext>
            </a:extLst>
          </p:cNvPr>
          <p:cNvPicPr>
            <a:picLocks noChangeAspect="1"/>
          </p:cNvPicPr>
          <p:nvPr/>
        </p:nvPicPr>
        <p:blipFill rotWithShape="1">
          <a:blip r:embed="rId4"/>
          <a:srcRect t="6170" b="9286"/>
          <a:stretch/>
        </p:blipFill>
        <p:spPr>
          <a:xfrm>
            <a:off x="1658139" y="2724074"/>
            <a:ext cx="7620000" cy="3478847"/>
          </a:xfrm>
          <a:prstGeom prst="rect">
            <a:avLst/>
          </a:prstGeom>
        </p:spPr>
      </p:pic>
    </p:spTree>
    <p:extLst>
      <p:ext uri="{BB962C8B-B14F-4D97-AF65-F5344CB8AC3E}">
        <p14:creationId xmlns:p14="http://schemas.microsoft.com/office/powerpoint/2010/main" val="2373200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8957EB84-C984-5911-7A72-D761CD346C5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907249" y="837649"/>
            <a:ext cx="1900204" cy="1900204"/>
          </a:xfrm>
          <a:prstGeom prst="rect">
            <a:avLst/>
          </a:prstGeom>
        </p:spPr>
      </p:pic>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7"/>
            <a:ext cx="10363826" cy="4112568"/>
          </a:xfrm>
        </p:spPr>
        <p:txBody>
          <a:bodyPr/>
          <a:lstStyle/>
          <a:p>
            <a:pPr marL="0" indent="0">
              <a:buNone/>
            </a:pPr>
            <a:r>
              <a:rPr lang="de-DE" sz="2800" kern="100" dirty="0">
                <a:solidFill>
                  <a:srgbClr val="F27200"/>
                </a:solidFill>
                <a:effectLst/>
                <a:latin typeface="DejaVu Sans"/>
                <a:ea typeface="Noto Serif CJK SC"/>
                <a:cs typeface="Lohit Devanagari"/>
              </a:rPr>
              <a:t>Inhalt</a:t>
            </a:r>
          </a:p>
          <a:p>
            <a:pPr marL="0" indent="0">
              <a:buNone/>
            </a:pPr>
            <a:r>
              <a:rPr lang="de-DE" sz="2800" kern="100" dirty="0">
                <a:solidFill>
                  <a:srgbClr val="F27200"/>
                </a:solidFill>
                <a:effectLst/>
                <a:latin typeface="DejaVu Sans"/>
                <a:ea typeface="Noto Serif CJK SC"/>
                <a:cs typeface="Lohit Devanagari"/>
              </a:rPr>
              <a:t>„</a:t>
            </a:r>
            <a:r>
              <a:rPr lang="de-DE" sz="2800" kern="100" cap="none" dirty="0">
                <a:solidFill>
                  <a:srgbClr val="F27200"/>
                </a:solidFill>
                <a:effectLst/>
                <a:latin typeface="OfficinaSansITCStd Book" panose="02000506040000020004" pitchFamily="2" charset="0"/>
                <a:ea typeface="Noto Serif CJK SC"/>
                <a:cs typeface="Lohit Devanagari"/>
              </a:rPr>
              <a:t>Kirche in </a:t>
            </a:r>
            <a:r>
              <a:rPr lang="de-DE" sz="2800" kern="100" cap="none" dirty="0">
                <a:solidFill>
                  <a:srgbClr val="F27200"/>
                </a:solidFill>
                <a:latin typeface="OfficinaSansITCStd Book" panose="02000506040000020004" pitchFamily="2" charset="0"/>
                <a:ea typeface="Noto Serif CJK SC"/>
                <a:cs typeface="Lohit Devanagari"/>
              </a:rPr>
              <a:t>B</a:t>
            </a:r>
            <a:r>
              <a:rPr lang="de-DE" sz="2800" kern="100" cap="none" dirty="0">
                <a:solidFill>
                  <a:srgbClr val="F27200"/>
                </a:solidFill>
                <a:effectLst/>
                <a:latin typeface="OfficinaSansITCStd Book" panose="02000506040000020004" pitchFamily="2" charset="0"/>
                <a:ea typeface="Noto Serif CJK SC"/>
                <a:cs typeface="Lohit Devanagari"/>
              </a:rPr>
              <a:t>egegnung. Offen – befreiend – verändernd“ </a:t>
            </a:r>
            <a:r>
              <a:rPr lang="de-DE" sz="2800" kern="100" cap="none" dirty="0">
                <a:effectLst/>
                <a:latin typeface="OfficinaSansITCStd Book" panose="02000506040000020004" pitchFamily="2" charset="0"/>
                <a:ea typeface="Noto Serif CJK SC"/>
                <a:cs typeface="Lohit Devanagari"/>
              </a:rPr>
              <a:t>ist die inhaltliche </a:t>
            </a:r>
            <a:r>
              <a:rPr lang="de-DE" sz="2800" kern="100" cap="none" dirty="0">
                <a:latin typeface="OfficinaSansITCStd Book" panose="02000506040000020004" pitchFamily="2" charset="0"/>
                <a:ea typeface="Noto Serif CJK SC"/>
                <a:cs typeface="Lohit Devanagari"/>
              </a:rPr>
              <a:t>G</a:t>
            </a:r>
            <a:r>
              <a:rPr lang="de-DE" sz="2800" kern="100" cap="none" dirty="0">
                <a:effectLst/>
                <a:latin typeface="OfficinaSansITCStd Book" panose="02000506040000020004" pitchFamily="2" charset="0"/>
                <a:ea typeface="Noto Serif CJK SC"/>
                <a:cs typeface="Lohit Devanagari"/>
              </a:rPr>
              <a:t>rundlage für den weiteren </a:t>
            </a:r>
            <a:r>
              <a:rPr lang="de-DE" sz="2800" kern="100" cap="none" dirty="0">
                <a:latin typeface="OfficinaSansITCStd Book" panose="02000506040000020004" pitchFamily="2" charset="0"/>
                <a:ea typeface="Noto Serif CJK SC"/>
                <a:cs typeface="Lohit Devanagari"/>
              </a:rPr>
              <a:t>V</a:t>
            </a:r>
            <a:r>
              <a:rPr lang="de-DE" sz="2800" kern="100" cap="none" dirty="0">
                <a:effectLst/>
                <a:latin typeface="OfficinaSansITCStd Book" panose="02000506040000020004" pitchFamily="2" charset="0"/>
                <a:ea typeface="Noto Serif CJK SC"/>
                <a:cs typeface="Lohit Devanagari"/>
              </a:rPr>
              <a:t>eränderungsprozess. Diese </a:t>
            </a:r>
            <a:r>
              <a:rPr lang="de-DE" sz="2800" kern="100" cap="none" dirty="0">
                <a:latin typeface="OfficinaSansITCStd Book" panose="02000506040000020004" pitchFamily="2" charset="0"/>
                <a:ea typeface="Noto Serif CJK SC"/>
                <a:cs typeface="Lohit Devanagari"/>
              </a:rPr>
              <a:t>F</a:t>
            </a:r>
            <a:r>
              <a:rPr lang="de-DE" sz="2800" kern="100" cap="none" dirty="0">
                <a:effectLst/>
                <a:latin typeface="OfficinaSansITCStd Book" panose="02000506040000020004" pitchFamily="2" charset="0"/>
                <a:ea typeface="Noto Serif CJK SC"/>
                <a:cs typeface="Lohit Devanagari"/>
              </a:rPr>
              <a:t>ormulierung wird bis 2024 nicht in der </a:t>
            </a:r>
            <a:r>
              <a:rPr lang="de-DE" sz="2800" kern="100" cap="none" dirty="0">
                <a:latin typeface="OfficinaSansITCStd Book" panose="02000506040000020004" pitchFamily="2" charset="0"/>
                <a:ea typeface="Noto Serif CJK SC"/>
                <a:cs typeface="Lohit Devanagari"/>
              </a:rPr>
              <a:t>Ö</a:t>
            </a:r>
            <a:r>
              <a:rPr lang="de-DE" sz="2800" kern="100" cap="none" dirty="0">
                <a:effectLst/>
                <a:latin typeface="OfficinaSansITCStd Book" panose="02000506040000020004" pitchFamily="2" charset="0"/>
                <a:ea typeface="Noto Serif CJK SC"/>
                <a:cs typeface="Lohit Devanagari"/>
              </a:rPr>
              <a:t>ffentlichkeit verwendet, damit sie verfeinert werden kann.</a:t>
            </a:r>
          </a:p>
          <a:p>
            <a:pPr marL="0" indent="0">
              <a:buNone/>
            </a:pPr>
            <a:endParaRPr lang="de-DE" dirty="0"/>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7" name="Grafik 6">
            <a:extLst>
              <a:ext uri="{FF2B5EF4-FFF2-40B4-BE49-F238E27FC236}">
                <a16:creationId xmlns:a16="http://schemas.microsoft.com/office/drawing/2014/main" id="{5715BAB1-AD57-25D2-EF9D-2029430A5FB7}"/>
              </a:ext>
            </a:extLst>
          </p:cNvPr>
          <p:cNvPicPr>
            <a:picLocks noChangeAspect="1"/>
          </p:cNvPicPr>
          <p:nvPr/>
        </p:nvPicPr>
        <p:blipFill>
          <a:blip r:embed="rId5"/>
          <a:stretch>
            <a:fillRect/>
          </a:stretch>
        </p:blipFill>
        <p:spPr>
          <a:xfrm>
            <a:off x="7953306" y="4344402"/>
            <a:ext cx="2670699" cy="1822858"/>
          </a:xfrm>
          <a:prstGeom prst="rect">
            <a:avLst/>
          </a:prstGeom>
        </p:spPr>
      </p:pic>
      <p:pic>
        <p:nvPicPr>
          <p:cNvPr id="8" name="Grafik 7">
            <a:extLst>
              <a:ext uri="{FF2B5EF4-FFF2-40B4-BE49-F238E27FC236}">
                <a16:creationId xmlns:a16="http://schemas.microsoft.com/office/drawing/2014/main" id="{B41BB9E2-B4D3-F69B-A483-2AB1AC70C0F5}"/>
              </a:ext>
            </a:extLst>
          </p:cNvPr>
          <p:cNvPicPr>
            <a:picLocks noChangeAspect="1"/>
          </p:cNvPicPr>
          <p:nvPr/>
        </p:nvPicPr>
        <p:blipFill>
          <a:blip r:embed="rId6"/>
          <a:stretch>
            <a:fillRect/>
          </a:stretch>
        </p:blipFill>
        <p:spPr>
          <a:xfrm>
            <a:off x="1982277" y="4344402"/>
            <a:ext cx="3552208" cy="2042363"/>
          </a:xfrm>
          <a:prstGeom prst="rect">
            <a:avLst/>
          </a:prstGeom>
        </p:spPr>
      </p:pic>
    </p:spTree>
    <p:extLst>
      <p:ext uri="{BB962C8B-B14F-4D97-AF65-F5344CB8AC3E}">
        <p14:creationId xmlns:p14="http://schemas.microsoft.com/office/powerpoint/2010/main" val="41685307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45142"/>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7"/>
            <a:ext cx="10363826" cy="4112568"/>
          </a:xfrm>
        </p:spPr>
        <p:txBody>
          <a:bodyPr/>
          <a:lstStyle/>
          <a:p>
            <a:pPr marL="0" indent="0">
              <a:buNone/>
            </a:pPr>
            <a:r>
              <a:rPr lang="de-DE" sz="2800" kern="100" dirty="0" err="1">
                <a:solidFill>
                  <a:srgbClr val="F27200"/>
                </a:solidFill>
                <a:latin typeface="DejaVu Sans"/>
                <a:ea typeface="Noto Serif CJK SC"/>
                <a:cs typeface="Lohit Devanagari"/>
              </a:rPr>
              <a:t>Größeree</a:t>
            </a:r>
            <a:r>
              <a:rPr lang="de-DE" sz="2800" kern="100" dirty="0">
                <a:solidFill>
                  <a:srgbClr val="F27200"/>
                </a:solidFill>
                <a:latin typeface="DejaVu Sans"/>
                <a:ea typeface="Noto Serif CJK SC"/>
                <a:cs typeface="Lohit Devanagari"/>
              </a:rPr>
              <a:t> Bezirkseinheiten</a:t>
            </a:r>
            <a:endParaRPr lang="de-DE" sz="2800" kern="100" dirty="0">
              <a:solidFill>
                <a:srgbClr val="F27200"/>
              </a:solidFill>
              <a:effectLst/>
              <a:latin typeface="DejaVu Sans"/>
              <a:ea typeface="Noto Serif CJK SC"/>
              <a:cs typeface="Lohit Devanagari"/>
            </a:endParaRPr>
          </a:p>
          <a:p>
            <a:r>
              <a:rPr lang="de-DE" sz="2800" cap="none" dirty="0">
                <a:latin typeface="OfficinaSansITCStd Book" panose="02000506040000020004" pitchFamily="2" charset="0"/>
              </a:rPr>
              <a:t>Die Bezirke der SJK vereinigen sich zu ca. 27 größeren </a:t>
            </a:r>
            <a:r>
              <a:rPr lang="de-DE" sz="2800" cap="none" dirty="0">
                <a:solidFill>
                  <a:srgbClr val="F27200"/>
                </a:solidFill>
                <a:latin typeface="OfficinaSansITCStd Book" panose="02000506040000020004" pitchFamily="2" charset="0"/>
              </a:rPr>
              <a:t>Bezirkseinheiten.</a:t>
            </a:r>
          </a:p>
          <a:p>
            <a:r>
              <a:rPr lang="de-DE" sz="2800" cap="none" dirty="0">
                <a:latin typeface="OfficinaSansITCStd Book" panose="02000506040000020004" pitchFamily="2" charset="0"/>
              </a:rPr>
              <a:t>Zur Unterstützung der Bezirke beschließt die SJK die Einrichtung einer </a:t>
            </a:r>
            <a:r>
              <a:rPr lang="de-DE" sz="2800" cap="none" dirty="0">
                <a:solidFill>
                  <a:srgbClr val="F27200"/>
                </a:solidFill>
                <a:latin typeface="OfficinaSansITCStd Book" panose="02000506040000020004" pitchFamily="2" charset="0"/>
              </a:rPr>
              <a:t>Begleitgruppe</a:t>
            </a:r>
            <a:r>
              <a:rPr lang="de-DE" sz="2800" cap="none" dirty="0">
                <a:latin typeface="OfficinaSansITCStd Book" panose="02000506040000020004" pitchFamily="2" charset="0"/>
              </a:rPr>
              <a:t> „Entwicklung von größeren                        Bezirkseinheiten“.</a:t>
            </a: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589287"/>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5930"/>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8" name="Grafik 7">
            <a:extLst>
              <a:ext uri="{FF2B5EF4-FFF2-40B4-BE49-F238E27FC236}">
                <a16:creationId xmlns:a16="http://schemas.microsoft.com/office/drawing/2014/main" id="{E8644872-C7C0-B27A-3705-0D18FC4649E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076021" y="666409"/>
            <a:ext cx="2574808" cy="2574808"/>
          </a:xfrm>
          <a:prstGeom prst="rect">
            <a:avLst/>
          </a:prstGeom>
        </p:spPr>
      </p:pic>
      <p:pic>
        <p:nvPicPr>
          <p:cNvPr id="7" name="Grafik 6">
            <a:extLst>
              <a:ext uri="{FF2B5EF4-FFF2-40B4-BE49-F238E27FC236}">
                <a16:creationId xmlns:a16="http://schemas.microsoft.com/office/drawing/2014/main" id="{B03CA15D-F369-0F4F-2A6C-C3D0597847AB}"/>
              </a:ext>
            </a:extLst>
          </p:cNvPr>
          <p:cNvPicPr>
            <a:picLocks noChangeAspect="1"/>
          </p:cNvPicPr>
          <p:nvPr/>
        </p:nvPicPr>
        <p:blipFill>
          <a:blip r:embed="rId5"/>
          <a:stretch>
            <a:fillRect/>
          </a:stretch>
        </p:blipFill>
        <p:spPr>
          <a:xfrm>
            <a:off x="7900872" y="4031467"/>
            <a:ext cx="3007489" cy="2574808"/>
          </a:xfrm>
          <a:prstGeom prst="rect">
            <a:avLst/>
          </a:prstGeom>
        </p:spPr>
      </p:pic>
    </p:spTree>
    <p:extLst>
      <p:ext uri="{BB962C8B-B14F-4D97-AF65-F5344CB8AC3E}">
        <p14:creationId xmlns:p14="http://schemas.microsoft.com/office/powerpoint/2010/main" val="2839561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69856"/>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7"/>
            <a:ext cx="10363826" cy="4112568"/>
          </a:xfrm>
        </p:spPr>
        <p:txBody>
          <a:bodyPr>
            <a:normAutofit fontScale="92500" lnSpcReduction="20000"/>
          </a:bodyPr>
          <a:lstStyle/>
          <a:p>
            <a:pPr marL="0" indent="0">
              <a:buNone/>
            </a:pPr>
            <a:r>
              <a:rPr lang="de-DE" sz="2800" kern="100" dirty="0">
                <a:solidFill>
                  <a:srgbClr val="F27200"/>
                </a:solidFill>
                <a:effectLst/>
                <a:latin typeface="DejaVu Sans"/>
                <a:ea typeface="Noto Serif CJK SC"/>
                <a:cs typeface="Lohit Devanagari"/>
              </a:rPr>
              <a:t>Überbau</a:t>
            </a:r>
          </a:p>
          <a:p>
            <a:r>
              <a:rPr lang="de-DE" sz="3000" cap="none" dirty="0">
                <a:latin typeface="OfficinaSansITCStd Book" panose="02000506040000020004" pitchFamily="2" charset="0"/>
              </a:rPr>
              <a:t>Die SJK richtet eine </a:t>
            </a:r>
            <a:r>
              <a:rPr lang="de-DE" sz="3000" cap="none" dirty="0">
                <a:solidFill>
                  <a:srgbClr val="F27200"/>
                </a:solidFill>
                <a:latin typeface="OfficinaSansITCStd Book" panose="02000506040000020004" pitchFamily="2" charset="0"/>
              </a:rPr>
              <a:t>Arbeitsgruppe</a:t>
            </a:r>
            <a:r>
              <a:rPr lang="de-DE" sz="3000" cap="none" dirty="0">
                <a:latin typeface="OfficinaSansITCStd Book" panose="02000506040000020004" pitchFamily="2" charset="0"/>
              </a:rPr>
              <a:t> zur Entwicklung einer Konzeption </a:t>
            </a:r>
            <a:r>
              <a:rPr lang="de-DE" sz="3000" cap="none" dirty="0">
                <a:solidFill>
                  <a:srgbClr val="F27200"/>
                </a:solidFill>
                <a:latin typeface="OfficinaSansITCStd Book" panose="02000506040000020004" pitchFamily="2" charset="0"/>
              </a:rPr>
              <a:t>„Zentrale Dienste“ </a:t>
            </a:r>
            <a:r>
              <a:rPr lang="de-DE" sz="3000" cap="none" dirty="0">
                <a:latin typeface="OfficinaSansITCStd Book" panose="02000506040000020004" pitchFamily="2" charset="0"/>
              </a:rPr>
              <a:t>ein. Die betroffenen Werke und Einrichtungen werden gehört.</a:t>
            </a:r>
          </a:p>
          <a:p>
            <a:r>
              <a:rPr lang="de-DE" sz="3000" cap="none" dirty="0">
                <a:latin typeface="OfficinaSansITCStd Book" panose="02000506040000020004" pitchFamily="2" charset="0"/>
              </a:rPr>
              <a:t>Eine </a:t>
            </a:r>
            <a:r>
              <a:rPr lang="de-DE" sz="3000" cap="none" dirty="0">
                <a:solidFill>
                  <a:srgbClr val="F27200"/>
                </a:solidFill>
                <a:latin typeface="OfficinaSansITCStd Book" panose="02000506040000020004" pitchFamily="2" charset="0"/>
              </a:rPr>
              <a:t>neue Aufgabenbeschreibung für Superintendent*innen</a:t>
            </a:r>
            <a:r>
              <a:rPr lang="de-DE" sz="3000" cap="none" dirty="0">
                <a:latin typeface="OfficinaSansITCStd Book" panose="02000506040000020004" pitchFamily="2" charset="0"/>
              </a:rPr>
              <a:t> wird weiterentwickelt und spätestens zur JK 2025 vorgelegt.</a:t>
            </a:r>
          </a:p>
          <a:p>
            <a:r>
              <a:rPr lang="de-DE" sz="3000" cap="none" dirty="0">
                <a:latin typeface="OfficinaSansITCStd Book" panose="02000506040000020004" pitchFamily="2" charset="0"/>
              </a:rPr>
              <a:t>Die „Urwahl“ zur Besetzung der Superintendentur im Nürnberger Distrikt wird </a:t>
            </a:r>
            <a:r>
              <a:rPr lang="de-DE" sz="3000" cap="none" dirty="0">
                <a:solidFill>
                  <a:srgbClr val="F27200"/>
                </a:solidFill>
                <a:latin typeface="OfficinaSansITCStd Book" panose="02000506040000020004" pitchFamily="2" charset="0"/>
              </a:rPr>
              <a:t>ausgesetzt</a:t>
            </a:r>
            <a:r>
              <a:rPr lang="de-DE" sz="3000" cap="none" dirty="0">
                <a:latin typeface="OfficinaSansITCStd Book" panose="02000506040000020004" pitchFamily="2" charset="0"/>
              </a:rPr>
              <a:t>.</a:t>
            </a:r>
          </a:p>
          <a:p>
            <a:endParaRPr lang="de-DE" cap="none" dirty="0">
              <a:latin typeface="OfficinaSansITCStd Book" panose="02000506040000020004" pitchFamily="2" charset="0"/>
            </a:endParaRPr>
          </a:p>
          <a:p>
            <a:endParaRPr lang="de-DE"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14001"/>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18784"/>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7" name="Grafik 6">
            <a:extLst>
              <a:ext uri="{FF2B5EF4-FFF2-40B4-BE49-F238E27FC236}">
                <a16:creationId xmlns:a16="http://schemas.microsoft.com/office/drawing/2014/main" id="{4F1B11E0-BA89-F046-A490-9D243CD8C885}"/>
              </a:ext>
            </a:extLst>
          </p:cNvPr>
          <p:cNvPicPr>
            <a:picLocks noChangeAspect="1"/>
          </p:cNvPicPr>
          <p:nvPr/>
        </p:nvPicPr>
        <p:blipFill>
          <a:blip r:embed="rId4"/>
          <a:stretch>
            <a:fillRect/>
          </a:stretch>
        </p:blipFill>
        <p:spPr>
          <a:xfrm rot="697084">
            <a:off x="6981334" y="5110822"/>
            <a:ext cx="2114415" cy="1022827"/>
          </a:xfrm>
          <a:prstGeom prst="rect">
            <a:avLst/>
          </a:prstGeom>
        </p:spPr>
      </p:pic>
    </p:spTree>
    <p:extLst>
      <p:ext uri="{BB962C8B-B14F-4D97-AF65-F5344CB8AC3E}">
        <p14:creationId xmlns:p14="http://schemas.microsoft.com/office/powerpoint/2010/main" val="2097482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57499"/>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7"/>
            <a:ext cx="10363826" cy="4112568"/>
          </a:xfrm>
        </p:spPr>
        <p:txBody>
          <a:bodyPr>
            <a:normAutofit/>
          </a:bodyPr>
          <a:lstStyle/>
          <a:p>
            <a:pPr marL="0" indent="0">
              <a:buNone/>
            </a:pPr>
            <a:r>
              <a:rPr lang="de-DE" sz="2800" kern="100" dirty="0">
                <a:solidFill>
                  <a:srgbClr val="F27200"/>
                </a:solidFill>
                <a:effectLst/>
                <a:latin typeface="DejaVu Sans"/>
                <a:ea typeface="Noto Serif CJK SC"/>
                <a:cs typeface="Lohit Devanagari"/>
              </a:rPr>
              <a:t>Finanzen</a:t>
            </a:r>
          </a:p>
          <a:p>
            <a:r>
              <a:rPr lang="de-DE" sz="2800" cap="none" dirty="0">
                <a:latin typeface="OfficinaSansITCStd Book" panose="02000506040000020004" pitchFamily="2" charset="0"/>
              </a:rPr>
              <a:t>Nach der Bildung von größeren Bezirkseinheiten werden die </a:t>
            </a:r>
            <a:r>
              <a:rPr lang="de-DE" sz="2800" cap="none" dirty="0">
                <a:solidFill>
                  <a:srgbClr val="F27200"/>
                </a:solidFill>
                <a:latin typeface="OfficinaSansITCStd Book" panose="02000506040000020004" pitchFamily="2" charset="0"/>
              </a:rPr>
              <a:t>Finanzen und Immobilien zusammengeführt</a:t>
            </a:r>
            <a:r>
              <a:rPr lang="de-DE" sz="2800" cap="none" dirty="0">
                <a:latin typeface="OfficinaSansITCStd Book" panose="02000506040000020004" pitchFamily="2" charset="0"/>
              </a:rPr>
              <a:t>. Sollte die Zusammenführung nicht sofort möglich sein, wird das </a:t>
            </a:r>
            <a:r>
              <a:rPr lang="de-DE" sz="2800" cap="none" dirty="0">
                <a:solidFill>
                  <a:srgbClr val="F27200"/>
                </a:solidFill>
                <a:latin typeface="OfficinaSansITCStd Book" panose="02000506040000020004" pitchFamily="2" charset="0"/>
              </a:rPr>
              <a:t>Stufenmodell</a:t>
            </a:r>
            <a:r>
              <a:rPr lang="de-DE" sz="2800" cap="none" dirty="0">
                <a:latin typeface="OfficinaSansITCStd Book" panose="02000506040000020004" pitchFamily="2" charset="0"/>
              </a:rPr>
              <a:t> genutzt. Die vollständige Zusammenführung ist nach </a:t>
            </a:r>
            <a:r>
              <a:rPr lang="de-DE" sz="2800" cap="none" dirty="0">
                <a:solidFill>
                  <a:srgbClr val="F27200"/>
                </a:solidFill>
                <a:latin typeface="OfficinaSansITCStd Book" panose="02000506040000020004" pitchFamily="2" charset="0"/>
              </a:rPr>
              <a:t>spätestens fünf Jahren </a:t>
            </a:r>
            <a:r>
              <a:rPr lang="de-DE" sz="2800" cap="none" dirty="0">
                <a:latin typeface="OfficinaSansITCStd Book" panose="02000506040000020004" pitchFamily="2" charset="0"/>
              </a:rPr>
              <a:t>vorgesehen. </a:t>
            </a:r>
          </a:p>
          <a:p>
            <a:r>
              <a:rPr lang="de-DE" sz="2800" cap="none" dirty="0">
                <a:solidFill>
                  <a:srgbClr val="F27200"/>
                </a:solidFill>
                <a:latin typeface="OfficinaSansITCStd Book" panose="02000506040000020004" pitchFamily="2" charset="0"/>
              </a:rPr>
              <a:t>Unterkonten</a:t>
            </a:r>
            <a:r>
              <a:rPr lang="de-DE" sz="2800" cap="none" dirty="0">
                <a:latin typeface="OfficinaSansITCStd Book" panose="02000506040000020004" pitchFamily="2" charset="0"/>
              </a:rPr>
              <a:t> für die einzelnen Gemeinden können erhalten bleiben und </a:t>
            </a:r>
            <a:r>
              <a:rPr lang="de-DE" sz="2800" cap="none" dirty="0">
                <a:solidFill>
                  <a:srgbClr val="F27200"/>
                </a:solidFill>
                <a:latin typeface="OfficinaSansITCStd Book" panose="02000506040000020004" pitchFamily="2" charset="0"/>
              </a:rPr>
              <a:t>Spenden der jeweiligen Gemeinde zugeordnet </a:t>
            </a:r>
            <a:r>
              <a:rPr lang="de-DE" sz="2800" cap="none" dirty="0">
                <a:latin typeface="OfficinaSansITCStd Book" panose="02000506040000020004" pitchFamily="2" charset="0"/>
              </a:rPr>
              <a:t>werden.</a:t>
            </a:r>
          </a:p>
          <a:p>
            <a:pPr marL="0" indent="0">
              <a:buNone/>
            </a:pPr>
            <a:endParaRPr lang="de-DE"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601644"/>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6427"/>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7" name="Grafik 6">
            <a:extLst>
              <a:ext uri="{FF2B5EF4-FFF2-40B4-BE49-F238E27FC236}">
                <a16:creationId xmlns:a16="http://schemas.microsoft.com/office/drawing/2014/main" id="{314D1772-2516-CB26-17BF-47EEF7848C26}"/>
              </a:ext>
            </a:extLst>
          </p:cNvPr>
          <p:cNvPicPr>
            <a:picLocks noChangeAspect="1"/>
          </p:cNvPicPr>
          <p:nvPr/>
        </p:nvPicPr>
        <p:blipFill>
          <a:blip r:embed="rId4"/>
          <a:stretch>
            <a:fillRect/>
          </a:stretch>
        </p:blipFill>
        <p:spPr>
          <a:xfrm>
            <a:off x="9821078" y="728048"/>
            <a:ext cx="1456210" cy="1363102"/>
          </a:xfrm>
          <a:prstGeom prst="rect">
            <a:avLst/>
          </a:prstGeom>
        </p:spPr>
      </p:pic>
    </p:spTree>
    <p:extLst>
      <p:ext uri="{BB962C8B-B14F-4D97-AF65-F5344CB8AC3E}">
        <p14:creationId xmlns:p14="http://schemas.microsoft.com/office/powerpoint/2010/main" val="3188449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B4806E-736F-BD5C-4ADB-C3720FC96265}"/>
              </a:ext>
            </a:extLst>
          </p:cNvPr>
          <p:cNvSpPr>
            <a:spLocks noGrp="1"/>
          </p:cNvSpPr>
          <p:nvPr>
            <p:ph type="title"/>
          </p:nvPr>
        </p:nvSpPr>
        <p:spPr>
          <a:xfrm>
            <a:off x="913149" y="145142"/>
            <a:ext cx="10364451" cy="1596177"/>
          </a:xfrm>
        </p:spPr>
        <p:txBody>
          <a:bodyPr>
            <a:normAutofit/>
          </a:bodyPr>
          <a:lstStyle/>
          <a:p>
            <a:r>
              <a:rPr lang="de-DE" sz="4000" dirty="0"/>
              <a:t>VER  NDERUNG</a:t>
            </a:r>
          </a:p>
        </p:txBody>
      </p:sp>
      <p:sp>
        <p:nvSpPr>
          <p:cNvPr id="3" name="Inhaltsplatzhalter 2">
            <a:extLst>
              <a:ext uri="{FF2B5EF4-FFF2-40B4-BE49-F238E27FC236}">
                <a16:creationId xmlns:a16="http://schemas.microsoft.com/office/drawing/2014/main" id="{D3C3BC84-8782-5820-E488-6FB822F34619}"/>
              </a:ext>
            </a:extLst>
          </p:cNvPr>
          <p:cNvSpPr>
            <a:spLocks noGrp="1"/>
          </p:cNvSpPr>
          <p:nvPr>
            <p:ph sz="quarter" idx="13"/>
          </p:nvPr>
        </p:nvSpPr>
        <p:spPr>
          <a:xfrm>
            <a:off x="913149" y="1509667"/>
            <a:ext cx="10363826" cy="4112568"/>
          </a:xfrm>
        </p:spPr>
        <p:txBody>
          <a:bodyPr>
            <a:normAutofit/>
          </a:bodyPr>
          <a:lstStyle/>
          <a:p>
            <a:pPr marL="0" indent="0">
              <a:buNone/>
            </a:pPr>
            <a:r>
              <a:rPr lang="de-DE" sz="2800" kern="100" dirty="0">
                <a:solidFill>
                  <a:srgbClr val="F27200"/>
                </a:solidFill>
                <a:effectLst/>
                <a:latin typeface="DejaVu Sans"/>
                <a:ea typeface="Noto Serif CJK SC"/>
                <a:cs typeface="Lohit Devanagari"/>
              </a:rPr>
              <a:t>Finanzen</a:t>
            </a:r>
          </a:p>
          <a:p>
            <a:r>
              <a:rPr lang="de-DE" sz="2800" cap="none" dirty="0">
                <a:latin typeface="OfficinaSansITCStd Book" panose="02000506040000020004" pitchFamily="2" charset="0"/>
              </a:rPr>
              <a:t>Es wird eine </a:t>
            </a:r>
            <a:r>
              <a:rPr lang="de-DE" sz="2800" cap="none" dirty="0">
                <a:solidFill>
                  <a:srgbClr val="F27200"/>
                </a:solidFill>
                <a:latin typeface="OfficinaSansITCStd Book" panose="02000506040000020004" pitchFamily="2" charset="0"/>
              </a:rPr>
              <a:t>übersichtlichere Finanzstatistik </a:t>
            </a:r>
            <a:r>
              <a:rPr lang="de-DE" sz="2800" cap="none" dirty="0">
                <a:latin typeface="OfficinaSansITCStd Book" panose="02000506040000020004" pitchFamily="2" charset="0"/>
              </a:rPr>
              <a:t>erarbeitet.</a:t>
            </a:r>
          </a:p>
          <a:p>
            <a:r>
              <a:rPr lang="de-DE" sz="2800" cap="none" dirty="0">
                <a:latin typeface="OfficinaSansITCStd Book" panose="02000506040000020004" pitchFamily="2" charset="0"/>
              </a:rPr>
              <a:t>Bezirke werden befähigt, Finanzen transparenter darzustellen und </a:t>
            </a:r>
            <a:r>
              <a:rPr lang="de-DE" sz="2800" cap="none" dirty="0">
                <a:solidFill>
                  <a:srgbClr val="F27200"/>
                </a:solidFill>
                <a:latin typeface="OfficinaSansITCStd Book" panose="02000506040000020004" pitchFamily="2" charset="0"/>
              </a:rPr>
              <a:t>Risikofaktoren</a:t>
            </a:r>
            <a:r>
              <a:rPr lang="de-DE" sz="2800" cap="none" dirty="0">
                <a:latin typeface="OfficinaSansITCStd Book" panose="02000506040000020004" pitchFamily="2" charset="0"/>
              </a:rPr>
              <a:t> schneller zu erkennen.</a:t>
            </a:r>
          </a:p>
          <a:p>
            <a:r>
              <a:rPr lang="de-DE" sz="2800" cap="none" dirty="0">
                <a:latin typeface="OfficinaSansITCStd Book" panose="02000506040000020004" pitchFamily="2" charset="0"/>
              </a:rPr>
              <a:t>Die aus der Finanzstatistik ermittelten Kennzahlen werden auch für die Distrikte und die gesamte SJK zusammengeführt und in einem </a:t>
            </a:r>
            <a:r>
              <a:rPr lang="de-DE" sz="2800" cap="none" dirty="0">
                <a:solidFill>
                  <a:srgbClr val="F27200"/>
                </a:solidFill>
                <a:latin typeface="OfficinaSansITCStd Book" panose="02000506040000020004" pitchFamily="2" charset="0"/>
              </a:rPr>
              <a:t>standardisierten Bericht </a:t>
            </a:r>
            <a:r>
              <a:rPr lang="de-DE" sz="2800" cap="none" dirty="0">
                <a:latin typeface="OfficinaSansITCStd Book" panose="02000506040000020004" pitchFamily="2" charset="0"/>
              </a:rPr>
              <a:t>jährlich an alle Bezirke übermittelt.</a:t>
            </a:r>
          </a:p>
          <a:p>
            <a:endParaRPr lang="de-DE" cap="none" dirty="0">
              <a:latin typeface="OfficinaSansITCStd Book" panose="02000506040000020004" pitchFamily="2" charset="0"/>
            </a:endParaRPr>
          </a:p>
        </p:txBody>
      </p:sp>
      <p:sp>
        <p:nvSpPr>
          <p:cNvPr id="4" name="Textfeld 3">
            <a:extLst>
              <a:ext uri="{FF2B5EF4-FFF2-40B4-BE49-F238E27FC236}">
                <a16:creationId xmlns:a16="http://schemas.microsoft.com/office/drawing/2014/main" id="{8F2C5663-4076-27CC-A7FD-FDB2AB980C45}"/>
              </a:ext>
            </a:extLst>
          </p:cNvPr>
          <p:cNvSpPr txBox="1"/>
          <p:nvPr/>
        </p:nvSpPr>
        <p:spPr>
          <a:xfrm rot="10800000">
            <a:off x="5169876" y="589287"/>
            <a:ext cx="480646" cy="707886"/>
          </a:xfrm>
          <a:prstGeom prst="rect">
            <a:avLst/>
          </a:prstGeom>
          <a:noFill/>
        </p:spPr>
        <p:txBody>
          <a:bodyPr wrap="square" rtlCol="0">
            <a:spAutoFit/>
          </a:bodyPr>
          <a:lstStyle/>
          <a:p>
            <a:r>
              <a:rPr lang="de-DE" sz="4000" dirty="0">
                <a:solidFill>
                  <a:srgbClr val="F27200"/>
                </a:solidFill>
              </a:rPr>
              <a:t>Ä</a:t>
            </a:r>
          </a:p>
        </p:txBody>
      </p:sp>
      <p:pic>
        <p:nvPicPr>
          <p:cNvPr id="5" name="Grafik 4">
            <a:extLst>
              <a:ext uri="{FF2B5EF4-FFF2-40B4-BE49-F238E27FC236}">
                <a16:creationId xmlns:a16="http://schemas.microsoft.com/office/drawing/2014/main" id="{25F1B16A-3699-DB46-588B-8A549869EBED}"/>
              </a:ext>
            </a:extLst>
          </p:cNvPr>
          <p:cNvPicPr>
            <a:picLocks noChangeAspect="1"/>
          </p:cNvPicPr>
          <p:nvPr/>
        </p:nvPicPr>
        <p:blipFill>
          <a:blip r:embed="rId2">
            <a:clrChange>
              <a:clrFrom>
                <a:srgbClr val="FFFFFF"/>
              </a:clrFrom>
              <a:clrTo>
                <a:srgbClr val="FFFFFF">
                  <a:alpha val="0"/>
                </a:srgbClr>
              </a:clrTo>
            </a:clrChange>
          </a:blip>
          <a:stretch>
            <a:fillRect/>
          </a:stretch>
        </p:blipFill>
        <p:spPr>
          <a:xfrm rot="19146357">
            <a:off x="5553029" y="-5930"/>
            <a:ext cx="1358192" cy="765715"/>
          </a:xfrm>
          <a:prstGeom prst="rect">
            <a:avLst/>
          </a:prstGeom>
        </p:spPr>
      </p:pic>
      <p:pic>
        <p:nvPicPr>
          <p:cNvPr id="6" name="Grafik 5">
            <a:extLst>
              <a:ext uri="{FF2B5EF4-FFF2-40B4-BE49-F238E27FC236}">
                <a16:creationId xmlns:a16="http://schemas.microsoft.com/office/drawing/2014/main" id="{7A60275A-3F9D-E0E7-69B0-787FBFC8B2CF}"/>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8" y="5920154"/>
            <a:ext cx="1561238" cy="937846"/>
          </a:xfrm>
          <a:prstGeom prst="rect">
            <a:avLst/>
          </a:prstGeom>
        </p:spPr>
      </p:pic>
      <p:pic>
        <p:nvPicPr>
          <p:cNvPr id="8" name="Grafik 7">
            <a:extLst>
              <a:ext uri="{FF2B5EF4-FFF2-40B4-BE49-F238E27FC236}">
                <a16:creationId xmlns:a16="http://schemas.microsoft.com/office/drawing/2014/main" id="{7576EE3B-7A2E-49E8-1513-C3AF7FB2C059}"/>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9161688" y="4403035"/>
            <a:ext cx="2929390" cy="2929390"/>
          </a:xfrm>
          <a:prstGeom prst="rect">
            <a:avLst/>
          </a:prstGeom>
        </p:spPr>
      </p:pic>
    </p:spTree>
    <p:extLst>
      <p:ext uri="{BB962C8B-B14F-4D97-AF65-F5344CB8AC3E}">
        <p14:creationId xmlns:p14="http://schemas.microsoft.com/office/powerpoint/2010/main" val="1941061895"/>
      </p:ext>
    </p:extLst>
  </p:cSld>
  <p:clrMapOvr>
    <a:masterClrMapping/>
  </p:clrMapOvr>
</p:sld>
</file>

<file path=ppt/theme/theme1.xml><?xml version="1.0" encoding="utf-8"?>
<a:theme xmlns:a="http://schemas.openxmlformats.org/drawingml/2006/main" name="Tropfen">
  <a:themeElements>
    <a:clrScheme name="Benutzerdefiniert 1">
      <a:dk1>
        <a:srgbClr val="000000"/>
      </a:dk1>
      <a:lt1>
        <a:srgbClr val="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docProps/app.xml><?xml version="1.0" encoding="utf-8"?>
<Properties xmlns="http://schemas.openxmlformats.org/officeDocument/2006/extended-properties" xmlns:vt="http://schemas.openxmlformats.org/officeDocument/2006/docPropsVTypes">
  <Template>Tropfen</Template>
  <TotalTime>0</TotalTime>
  <Words>817</Words>
  <Application>Microsoft Macintosh PowerPoint</Application>
  <PresentationFormat>Breitbild</PresentationFormat>
  <Paragraphs>100</Paragraphs>
  <Slides>20</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20</vt:i4>
      </vt:variant>
    </vt:vector>
  </HeadingPairs>
  <TitlesOfParts>
    <vt:vector size="25" baseType="lpstr">
      <vt:lpstr>Arial</vt:lpstr>
      <vt:lpstr>DejaVu Sans</vt:lpstr>
      <vt:lpstr>OfficinaSansITCStd Book</vt:lpstr>
      <vt:lpstr>Tw Cen MT</vt:lpstr>
      <vt:lpstr>Tropfen</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lpstr>VER  NDERUNG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  Nderung</dc:title>
  <dc:creator>Microsoft Office User</dc:creator>
  <cp:lastModifiedBy>Microsoft Office User</cp:lastModifiedBy>
  <cp:revision>10</cp:revision>
  <dcterms:created xsi:type="dcterms:W3CDTF">2023-06-26T15:09:06Z</dcterms:created>
  <dcterms:modified xsi:type="dcterms:W3CDTF">2023-06-27T09:54:10Z</dcterms:modified>
</cp:coreProperties>
</file>